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258" r:id="rId3"/>
    <p:sldId id="259" r:id="rId4"/>
    <p:sldId id="263" r:id="rId5"/>
    <p:sldId id="265" r:id="rId6"/>
    <p:sldId id="273" r:id="rId7"/>
    <p:sldId id="272" r:id="rId8"/>
    <p:sldId id="266" r:id="rId9"/>
    <p:sldId id="264" r:id="rId10"/>
    <p:sldId id="269" r:id="rId11"/>
    <p:sldId id="270" r:id="rId12"/>
    <p:sldId id="271" r:id="rId13"/>
    <p:sldId id="274" r:id="rId14"/>
    <p:sldId id="2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FFF"/>
    <a:srgbClr val="4A4ACC"/>
    <a:srgbClr val="58D75C"/>
    <a:srgbClr val="E3555E"/>
    <a:srgbClr val="DB8D46"/>
    <a:srgbClr val="C54C55"/>
    <a:srgbClr val="5353E3"/>
    <a:srgbClr val="EA78EE"/>
    <a:srgbClr val="62E463"/>
    <a:srgbClr val="E79E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86"/>
    <p:restoredTop sz="96018"/>
  </p:normalViewPr>
  <p:slideViewPr>
    <p:cSldViewPr snapToGrid="0">
      <p:cViewPr>
        <p:scale>
          <a:sx n="83" d="100"/>
          <a:sy n="83" d="100"/>
        </p:scale>
        <p:origin x="1536" y="736"/>
      </p:cViewPr>
      <p:guideLst/>
    </p:cSldViewPr>
  </p:slideViewPr>
  <p:notesTextViewPr>
    <p:cViewPr>
      <p:scale>
        <a:sx n="105" d="100"/>
        <a:sy n="105"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E6E6DBC2-AB01-0648-86EE-B11480F8512F}" type="datetimeFigureOut">
              <a:rPr lang="en-US" smtClean="0"/>
              <a:t>5/17/25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472AC-1267-B940-A86E-B5D91F752ACB}" type="slidenum">
              <a:rPr lang="en-US" smtClean="0"/>
              <a:t>‹#›</a:t>
            </a:fld>
            <a:endParaRPr lang="en-US"/>
          </a:p>
        </p:txBody>
      </p:sp>
    </p:spTree>
    <p:extLst>
      <p:ext uri="{BB962C8B-B14F-4D97-AF65-F5344CB8AC3E}">
        <p14:creationId xmlns:p14="http://schemas.microsoft.com/office/powerpoint/2010/main" val="49345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Hello! My name is Ana and today I am going to be discussing this paper that presents a solution for steady Hyper-Eddington accretion flows on to massive BHs. This work was done by </a:t>
            </a:r>
            <a:r>
              <a:rPr lang="en-US" sz="1200" dirty="0" err="1"/>
              <a:t>Inayoshi</a:t>
            </a:r>
            <a:r>
              <a:rPr lang="en-US" sz="1200" dirty="0"/>
              <a:t>, Haiman, and </a:t>
            </a:r>
            <a:r>
              <a:rPr lang="en-US" sz="1200" dirty="0" err="1"/>
              <a:t>Ostriker</a:t>
            </a:r>
            <a:r>
              <a:rPr lang="en-US" sz="1200" dirty="0"/>
              <a:t> and published in 2016.</a:t>
            </a:r>
          </a:p>
        </p:txBody>
      </p:sp>
      <p:sp>
        <p:nvSpPr>
          <p:cNvPr id="4" name="Slide Number Placeholder 3"/>
          <p:cNvSpPr>
            <a:spLocks noGrp="1"/>
          </p:cNvSpPr>
          <p:nvPr>
            <p:ph type="sldNum" sz="quarter" idx="5"/>
          </p:nvPr>
        </p:nvSpPr>
        <p:spPr/>
        <p:txBody>
          <a:bodyPr/>
          <a:lstStyle/>
          <a:p>
            <a:fld id="{C91AD0C8-B9D2-DC48-91B2-10FF354F35F2}" type="slidenum">
              <a:rPr lang="en-US" smtClean="0"/>
              <a:t>1</a:t>
            </a:fld>
            <a:endParaRPr lang="en-US"/>
          </a:p>
        </p:txBody>
      </p:sp>
    </p:spTree>
    <p:extLst>
      <p:ext uri="{BB962C8B-B14F-4D97-AF65-F5344CB8AC3E}">
        <p14:creationId xmlns:p14="http://schemas.microsoft.com/office/powerpoint/2010/main" val="1566706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027A6-2640-6A0F-891E-84F4B6E967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1E86D7-F4BA-2C07-1DFD-25E9E2EACF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4F4556-FEB0-42D5-DF63-ACD09FF4A336}"/>
              </a:ext>
            </a:extLst>
          </p:cNvPr>
          <p:cNvSpPr>
            <a:spLocks noGrp="1"/>
          </p:cNvSpPr>
          <p:nvPr>
            <p:ph type="body" idx="1"/>
          </p:nvPr>
        </p:nvSpPr>
        <p:spPr/>
        <p:txBody>
          <a:bodyPr/>
          <a:lstStyle/>
          <a:p>
            <a:r>
              <a:rPr lang="en-US" sz="1200" dirty="0"/>
              <a:t>The paper considers this Hyper-Eddington solution for the original motivation of this paper, the SMBH seeds. They find that when they put these massive BHs in dense gas clouds with a virial temperature greater than about 10^4K they get a gas inflow of about 0.1 to 1 solar masses per year which is enough to sustain a Hyper-Eddington accretion phase which can lead a 10^4 solar mass BH to grow up to masses greater than 10^5 in the span of a 100000 years (this is the accretion phase timescale they found in their simulation). </a:t>
            </a:r>
          </a:p>
          <a:p>
            <a:endParaRPr lang="en-US" sz="1200" dirty="0"/>
          </a:p>
          <a:p>
            <a:r>
              <a:rPr lang="en-US" sz="1200" dirty="0"/>
              <a:t>This is all that is necessary because after this BHs can grow to 10^9 solar masses at conventional BH growth timescales over 0.57 </a:t>
            </a:r>
            <a:r>
              <a:rPr lang="en-US" sz="1200" dirty="0" err="1"/>
              <a:t>Gigayears</a:t>
            </a:r>
            <a:r>
              <a:rPr lang="en-US" sz="1200" dirty="0"/>
              <a:t>.</a:t>
            </a:r>
          </a:p>
        </p:txBody>
      </p:sp>
      <p:sp>
        <p:nvSpPr>
          <p:cNvPr id="4" name="Slide Number Placeholder 3">
            <a:extLst>
              <a:ext uri="{FF2B5EF4-FFF2-40B4-BE49-F238E27FC236}">
                <a16:creationId xmlns:a16="http://schemas.microsoft.com/office/drawing/2014/main" id="{DDCD3FC7-5A60-8DC8-F79B-37D7659C0825}"/>
              </a:ext>
            </a:extLst>
          </p:cNvPr>
          <p:cNvSpPr>
            <a:spLocks noGrp="1"/>
          </p:cNvSpPr>
          <p:nvPr>
            <p:ph type="sldNum" sz="quarter" idx="5"/>
          </p:nvPr>
        </p:nvSpPr>
        <p:spPr/>
        <p:txBody>
          <a:bodyPr/>
          <a:lstStyle/>
          <a:p>
            <a:fld id="{C91AD0C8-B9D2-DC48-91B2-10FF354F35F2}" type="slidenum">
              <a:rPr lang="en-US" smtClean="0"/>
              <a:t>10</a:t>
            </a:fld>
            <a:endParaRPr lang="en-US"/>
          </a:p>
        </p:txBody>
      </p:sp>
    </p:spTree>
    <p:extLst>
      <p:ext uri="{BB962C8B-B14F-4D97-AF65-F5344CB8AC3E}">
        <p14:creationId xmlns:p14="http://schemas.microsoft.com/office/powerpoint/2010/main" val="1877950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E2B8A-A29D-925C-90A1-3B148C1DCA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4BFCC5-7BBA-1D7F-858F-4A84969763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A54E5B-5919-1346-83E1-DF5A90400AEE}"/>
              </a:ext>
            </a:extLst>
          </p:cNvPr>
          <p:cNvSpPr>
            <a:spLocks noGrp="1"/>
          </p:cNvSpPr>
          <p:nvPr>
            <p:ph type="body" idx="1"/>
          </p:nvPr>
        </p:nvSpPr>
        <p:spPr/>
        <p:txBody>
          <a:bodyPr/>
          <a:lstStyle/>
          <a:p>
            <a:r>
              <a:rPr lang="en-US" sz="1200" dirty="0" err="1"/>
              <a:t>Inayoshi</a:t>
            </a:r>
            <a:r>
              <a:rPr lang="en-US" sz="1200" dirty="0"/>
              <a:t> et al also discuss possible observational signatures of BHs accreting at the hyper-Eddington regime. The two cases they discuss is with and without dust grains. For low metallicity, the accretion flow from BHs accreting at this regime would be a bright Lyman Alpha emission source.</a:t>
            </a:r>
          </a:p>
          <a:p>
            <a:endParaRPr lang="en-US" sz="1200" dirty="0"/>
          </a:p>
          <a:p>
            <a:r>
              <a:rPr lang="en-US" sz="1200" dirty="0"/>
              <a:t>In high-redshift galaxies, </a:t>
            </a:r>
            <a:r>
              <a:rPr lang="en-US" sz="1200" dirty="0" err="1"/>
              <a:t>lyman</a:t>
            </a:r>
            <a:r>
              <a:rPr lang="en-US" sz="1200" dirty="0"/>
              <a:t> alpha emitters (young, low-mass, star-formation) galaxies have strong Lyman alpha emission whose origins remain uncertain. For the hyper-Eddington scenario, LAEs would exhibit no X-rays which tracks with the high-energy photons being trapped in the photon trapping effect of this scenarios. They argue that the associated Lyman alpha emission will be detectable by JWST.</a:t>
            </a:r>
          </a:p>
          <a:p>
            <a:endParaRPr lang="en-US" sz="1200" dirty="0"/>
          </a:p>
          <a:p>
            <a:r>
              <a:rPr lang="en-US" sz="1200" dirty="0"/>
              <a:t>For environments polluted by dust grains, so with slight metallicity, the radiation from the photosphere is absorbed and re-emitted as IR radiation. They propose this as the explanation for luminous infrared galaxies with buried AGN.</a:t>
            </a:r>
          </a:p>
        </p:txBody>
      </p:sp>
      <p:sp>
        <p:nvSpPr>
          <p:cNvPr id="4" name="Slide Number Placeholder 3">
            <a:extLst>
              <a:ext uri="{FF2B5EF4-FFF2-40B4-BE49-F238E27FC236}">
                <a16:creationId xmlns:a16="http://schemas.microsoft.com/office/drawing/2014/main" id="{C19D8302-621C-29DD-1FCC-69E70ABCC6B4}"/>
              </a:ext>
            </a:extLst>
          </p:cNvPr>
          <p:cNvSpPr>
            <a:spLocks noGrp="1"/>
          </p:cNvSpPr>
          <p:nvPr>
            <p:ph type="sldNum" sz="quarter" idx="5"/>
          </p:nvPr>
        </p:nvSpPr>
        <p:spPr/>
        <p:txBody>
          <a:bodyPr/>
          <a:lstStyle/>
          <a:p>
            <a:fld id="{C91AD0C8-B9D2-DC48-91B2-10FF354F35F2}" type="slidenum">
              <a:rPr lang="en-US" smtClean="0"/>
              <a:t>11</a:t>
            </a:fld>
            <a:endParaRPr lang="en-US"/>
          </a:p>
        </p:txBody>
      </p:sp>
    </p:spTree>
    <p:extLst>
      <p:ext uri="{BB962C8B-B14F-4D97-AF65-F5344CB8AC3E}">
        <p14:creationId xmlns:p14="http://schemas.microsoft.com/office/powerpoint/2010/main" val="2359521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A09F5-1CEF-1172-80D5-79F8F9717D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975C38-1021-C263-89A1-6DE4E78D58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D2BD5-4567-847A-15D2-94BAB64A3168}"/>
              </a:ext>
            </a:extLst>
          </p:cNvPr>
          <p:cNvSpPr>
            <a:spLocks noGrp="1"/>
          </p:cNvSpPr>
          <p:nvPr>
            <p:ph type="body" idx="1"/>
          </p:nvPr>
        </p:nvSpPr>
        <p:spPr/>
        <p:txBody>
          <a:bodyPr/>
          <a:lstStyle/>
          <a:p>
            <a:r>
              <a:rPr lang="en-US" dirty="0" err="1"/>
              <a:t>Inayoshi</a:t>
            </a:r>
            <a:r>
              <a:rPr lang="en-US" dirty="0"/>
              <a:t> et al present a steady hyper-Eddington accretion onto massive BH seeds solution via 1D hydrodynamical simulations for spherically symmetric accretion</a:t>
            </a:r>
          </a:p>
          <a:p>
            <a:endParaRPr lang="en-US" dirty="0"/>
          </a:p>
          <a:p>
            <a:r>
              <a:rPr lang="en-US" dirty="0"/>
              <a:t>They demonstrate that in the steady hyper-Eddington regime, which requires massive values of mass accretion, the emergent luminosity is Eddington limited because of the photon-trapping phenomena. </a:t>
            </a:r>
          </a:p>
          <a:p>
            <a:endParaRPr lang="en-US" dirty="0"/>
          </a:p>
          <a:p>
            <a:r>
              <a:rPr lang="en-US" dirty="0"/>
              <a:t>They also discuss this as a valid rapid growth of SMBHs mechanism, and discuss how this might explain LAEs without X-ray emission and Luminous infrared galaxies with hot dust emission</a:t>
            </a:r>
          </a:p>
          <a:p>
            <a:endParaRPr lang="en-US" dirty="0"/>
          </a:p>
          <a:p>
            <a:r>
              <a:rPr lang="en-US" dirty="0"/>
              <a:t>However, where this paper does fall short is that this is of course a 1D study. They exclude collimated outflows and jets from the inner accretion disk which could suppress accretion. Also they do not consider instabilities that could arise in the super dense, advection dominated, ionized hydrogen region which can also suppress accretion.</a:t>
            </a:r>
          </a:p>
        </p:txBody>
      </p:sp>
      <p:sp>
        <p:nvSpPr>
          <p:cNvPr id="4" name="Slide Number Placeholder 3">
            <a:extLst>
              <a:ext uri="{FF2B5EF4-FFF2-40B4-BE49-F238E27FC236}">
                <a16:creationId xmlns:a16="http://schemas.microsoft.com/office/drawing/2014/main" id="{7A234DF4-C8C0-BC23-795A-16110120B883}"/>
              </a:ext>
            </a:extLst>
          </p:cNvPr>
          <p:cNvSpPr>
            <a:spLocks noGrp="1"/>
          </p:cNvSpPr>
          <p:nvPr>
            <p:ph type="sldNum" sz="quarter" idx="5"/>
          </p:nvPr>
        </p:nvSpPr>
        <p:spPr/>
        <p:txBody>
          <a:bodyPr/>
          <a:lstStyle/>
          <a:p>
            <a:fld id="{C91AD0C8-B9D2-DC48-91B2-10FF354F35F2}" type="slidenum">
              <a:rPr lang="en-US" smtClean="0"/>
              <a:t>12</a:t>
            </a:fld>
            <a:endParaRPr lang="en-US"/>
          </a:p>
        </p:txBody>
      </p:sp>
    </p:spTree>
    <p:extLst>
      <p:ext uri="{BB962C8B-B14F-4D97-AF65-F5344CB8AC3E}">
        <p14:creationId xmlns:p14="http://schemas.microsoft.com/office/powerpoint/2010/main" val="3357990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my Fermi problem, I wanted to do another Drake-like equation about the observability of such a system since I’m a pop synth researcher and the idea of rates is mainly on my mind. Unlike for my midterm presentation where the paper laid out the equation. I had to formulate my own. I decided to focus on hyper-Eddington accreting BHs that could be the source of the LAE that can be observed by JWST. So in order to do this I had to first construct a luminosity function for </a:t>
            </a:r>
            <a:r>
              <a:rPr lang="en-US" dirty="0" err="1"/>
              <a:t>lyman</a:t>
            </a:r>
            <a:r>
              <a:rPr lang="en-US" dirty="0"/>
              <a:t> alpha emitters using the best fit parameters from a paper by Konno et al 2017. I also introduced a factor for the portion of Lyman alpha emitters that are X-ray faint from Malhotra’s 2003 paper. And I took a pretty conservative estimate to the fraction of LAEs that would host a </a:t>
            </a:r>
            <a:r>
              <a:rPr lang="en-US" dirty="0" err="1"/>
              <a:t>hyperEddington</a:t>
            </a:r>
            <a:r>
              <a:rPr lang="en-US" dirty="0"/>
              <a:t> accreting BH. Remember this only happens for BHs with masses equal to or greater than 10^4 solar masses. So I cautiously decided this would be 1 to 10% of host LAEs.</a:t>
            </a:r>
          </a:p>
          <a:p>
            <a:endParaRPr lang="en-US" dirty="0"/>
          </a:p>
          <a:p>
            <a:r>
              <a:rPr lang="en-US" dirty="0"/>
              <a:t>Now I also have to consider JWST LAE sensitivity. I decided to do research on the JADES Survey that focuses on high red shift. I took an estimate of their survey area and a comoving volume between z 6.7 and 6.5. </a:t>
            </a:r>
          </a:p>
          <a:p>
            <a:endParaRPr lang="en-US" dirty="0"/>
          </a:p>
          <a:p>
            <a:r>
              <a:rPr lang="en-US" dirty="0"/>
              <a:t>Another factor in this prediction will be the accretion timescales. From the paper I grabbed the steady accretion timescale to be a couple 100.000 years and the observing timescale to be the time between 6.7 and 6.5.</a:t>
            </a:r>
          </a:p>
          <a:p>
            <a:endParaRPr lang="en-US" dirty="0"/>
          </a:p>
          <a:p>
            <a:r>
              <a:rPr lang="en-US" dirty="0"/>
              <a:t>Here is my equation.</a:t>
            </a:r>
          </a:p>
        </p:txBody>
      </p:sp>
      <p:sp>
        <p:nvSpPr>
          <p:cNvPr id="4" name="Slide Number Placeholder 3"/>
          <p:cNvSpPr>
            <a:spLocks noGrp="1"/>
          </p:cNvSpPr>
          <p:nvPr>
            <p:ph type="sldNum" sz="quarter" idx="5"/>
          </p:nvPr>
        </p:nvSpPr>
        <p:spPr/>
        <p:txBody>
          <a:bodyPr/>
          <a:lstStyle/>
          <a:p>
            <a:fld id="{AFE472AC-1267-B940-A86E-B5D91F752ACB}" type="slidenum">
              <a:rPr lang="en-US" smtClean="0"/>
              <a:t>13</a:t>
            </a:fld>
            <a:endParaRPr lang="en-US"/>
          </a:p>
        </p:txBody>
      </p:sp>
    </p:spTree>
    <p:extLst>
      <p:ext uri="{BB962C8B-B14F-4D97-AF65-F5344CB8AC3E}">
        <p14:creationId xmlns:p14="http://schemas.microsoft.com/office/powerpoint/2010/main" val="997289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So after putting all those ingredients together, I decided to look over the parameter space of my biggest uncertainties. The fraction of LAEs that are X-ray faint and the fraction of LAE’s hosting a possible Hyper-Eddington BH. As you can see the detections can range from like 4 to something like 70 potential observable systems.</a:t>
            </a:r>
          </a:p>
        </p:txBody>
      </p:sp>
      <p:sp>
        <p:nvSpPr>
          <p:cNvPr id="4" name="Slide Number Placeholder 3"/>
          <p:cNvSpPr>
            <a:spLocks noGrp="1"/>
          </p:cNvSpPr>
          <p:nvPr>
            <p:ph type="sldNum" sz="quarter" idx="5"/>
          </p:nvPr>
        </p:nvSpPr>
        <p:spPr/>
        <p:txBody>
          <a:bodyPr/>
          <a:lstStyle/>
          <a:p>
            <a:fld id="{AFE472AC-1267-B940-A86E-B5D91F752ACB}" type="slidenum">
              <a:rPr lang="en-US" smtClean="0"/>
              <a:t>14</a:t>
            </a:fld>
            <a:endParaRPr lang="en-US"/>
          </a:p>
        </p:txBody>
      </p:sp>
    </p:spTree>
    <p:extLst>
      <p:ext uri="{BB962C8B-B14F-4D97-AF65-F5344CB8AC3E}">
        <p14:creationId xmlns:p14="http://schemas.microsoft.com/office/powerpoint/2010/main" val="4150591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core motivation of this study lies in the recent detection of bright quasars at high redshift (like z~/&gt; than 6) with SMBHs of greater than 10^9 solar masses. These SMBHs that were discovered from surveys like PANSTARR and SDSS and more proved a challenge as to how we got these huge black holes so early in cosmic history.</a:t>
            </a:r>
          </a:p>
          <a:p>
            <a:endParaRPr lang="en-US" sz="1200" dirty="0"/>
          </a:p>
          <a:p>
            <a:r>
              <a:rPr lang="en-US" sz="1200" dirty="0"/>
              <a:t>Redshift of 6/7 is about a billion years after the Big Bang. In order to get these specific SMBH masses you could need some combination of massive seeds or insane growth rates.</a:t>
            </a:r>
          </a:p>
          <a:p>
            <a:endParaRPr lang="en-US" sz="1200" dirty="0"/>
          </a:p>
          <a:p>
            <a:r>
              <a:rPr lang="en-US" sz="1200" dirty="0"/>
              <a:t>There are several candidate scenarios for how the first black hole seeds formed. If we are considering stellar evolution, perhaps our Pop III stars were massive like around 100 solar masses and left seeds of about the same mass. However, these remnants would have to grow at or beyond the Eddington limit almost continuously to be these SMBH seeds. A direct collapse scenario has also been proposed where you get a metal-free low-fragmentation gas cloud to directly collapse into a BH, yet these conditions are very specific. Or you might get many many collisions in dense stellar cluster environments that yield very massive stars that collapse into BHs of similar masses. This would require very high densities.</a:t>
            </a:r>
            <a:br>
              <a:rPr lang="en-US" sz="1200" dirty="0"/>
            </a:br>
            <a:br>
              <a:rPr lang="en-US" sz="1200" dirty="0"/>
            </a:br>
            <a:r>
              <a:rPr lang="en-US" sz="1200" dirty="0"/>
              <a:t>This paper is motivated by the Soltan–</a:t>
            </a:r>
            <a:r>
              <a:rPr lang="en-US" sz="1200" dirty="0" err="1"/>
              <a:t>Paczyncki</a:t>
            </a:r>
            <a:r>
              <a:rPr lang="en-US" sz="1200" dirty="0"/>
              <a:t> argument which says the majority of BH growth at low redshift occurs in the accretion regime. So, the focus here is on accretion growth to get these SMBHs.</a:t>
            </a:r>
          </a:p>
        </p:txBody>
      </p:sp>
      <p:sp>
        <p:nvSpPr>
          <p:cNvPr id="4" name="Slide Number Placeholder 3"/>
          <p:cNvSpPr>
            <a:spLocks noGrp="1"/>
          </p:cNvSpPr>
          <p:nvPr>
            <p:ph type="sldNum" sz="quarter" idx="5"/>
          </p:nvPr>
        </p:nvSpPr>
        <p:spPr/>
        <p:txBody>
          <a:bodyPr/>
          <a:lstStyle/>
          <a:p>
            <a:fld id="{C91AD0C8-B9D2-DC48-91B2-10FF354F35F2}" type="slidenum">
              <a:rPr lang="en-US" smtClean="0"/>
              <a:t>2</a:t>
            </a:fld>
            <a:endParaRPr lang="en-US"/>
          </a:p>
        </p:txBody>
      </p:sp>
    </p:spTree>
    <p:extLst>
      <p:ext uri="{BB962C8B-B14F-4D97-AF65-F5344CB8AC3E}">
        <p14:creationId xmlns:p14="http://schemas.microsoft.com/office/powerpoint/2010/main" val="3932013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order to start discussing the accretion solution proposed and explored in </a:t>
            </a:r>
            <a:r>
              <a:rPr lang="en-US" sz="1200" dirty="0" err="1"/>
              <a:t>Inayoshi’s</a:t>
            </a:r>
            <a:r>
              <a:rPr lang="en-US" sz="1200" dirty="0"/>
              <a:t> paper. I would like to first review previous work in this field. The Bondi solutions published in the 50s were the first solutions to spherically symmetric accretion onto compact objects. These solutions did not account for radiation, so future research applied two-body radiative processes such as Compton scattering, Bremsstrahlung. Across our different accretion solutions we will touch on Bondi accretion and Eddington limited accretion. Bondi accretion depends mainly on the gas pressure, gas sound speed, and mass of the BH while Eddington limited mass accretion is dependent on the luminosity. I want to note that this paper sets their radiative efficiency to 1 for their Eddington mass accretion.</a:t>
            </a:r>
          </a:p>
          <a:p>
            <a:endParaRPr lang="en-US" sz="1200" dirty="0"/>
          </a:p>
          <a:p>
            <a:r>
              <a:rPr lang="en-US" sz="1200" dirty="0"/>
              <a:t>For lower accretion rates, this is as a function of Bondi accretion. We get accretion that goes as Bondi and a luminosity proportional to the accretion rate squared. The gas is optically thin to electron scattering and radiative processes, such as heating and cooling, are inefficient.</a:t>
            </a:r>
          </a:p>
          <a:p>
            <a:endParaRPr lang="en-US" sz="1200" dirty="0"/>
          </a:p>
          <a:p>
            <a:r>
              <a:rPr lang="en-US" sz="1200" dirty="0"/>
              <a:t>At a higher accretion regime, the flow becomes unstable and burst/episodic like as radiation kicks in to suppress accretion at the Bondi radius. We reach here the Eddington limit.</a:t>
            </a:r>
          </a:p>
          <a:p>
            <a:endParaRPr lang="en-US" sz="1200" dirty="0"/>
          </a:p>
          <a:p>
            <a:r>
              <a:rPr lang="en-US" sz="1200" dirty="0"/>
              <a:t>Now this paper finds a steady hyper-Eddington accretion solution because of photon trapping. We get our mass accretion following Bondi again yet the luminosity is still Eddington limited.</a:t>
            </a:r>
          </a:p>
          <a:p>
            <a:endParaRPr lang="en-US" sz="1200" dirty="0"/>
          </a:p>
          <a:p>
            <a:r>
              <a:rPr lang="en-US" sz="1200" dirty="0"/>
              <a:t>The regime between 100-5000 is highly uncertain and according to the paper hydrodynamical instabilities such as the Rayleigh Taylor instability suppress accretion.</a:t>
            </a:r>
          </a:p>
        </p:txBody>
      </p:sp>
      <p:sp>
        <p:nvSpPr>
          <p:cNvPr id="4" name="Slide Number Placeholder 3"/>
          <p:cNvSpPr>
            <a:spLocks noGrp="1"/>
          </p:cNvSpPr>
          <p:nvPr>
            <p:ph type="sldNum" sz="quarter" idx="5"/>
          </p:nvPr>
        </p:nvSpPr>
        <p:spPr/>
        <p:txBody>
          <a:bodyPr/>
          <a:lstStyle/>
          <a:p>
            <a:fld id="{C91AD0C8-B9D2-DC48-91B2-10FF354F35F2}" type="slidenum">
              <a:rPr lang="en-US" smtClean="0"/>
              <a:t>3</a:t>
            </a:fld>
            <a:endParaRPr lang="en-US"/>
          </a:p>
        </p:txBody>
      </p:sp>
    </p:spTree>
    <p:extLst>
      <p:ext uri="{BB962C8B-B14F-4D97-AF65-F5344CB8AC3E}">
        <p14:creationId xmlns:p14="http://schemas.microsoft.com/office/powerpoint/2010/main" val="4019472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5F4F8-EA50-A260-48A3-FF343EE1E6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5F9FD4-070E-F934-9D72-0E0BD63247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1393E6-7C7B-3E49-32D9-771AABF05FB4}"/>
              </a:ext>
            </a:extLst>
          </p:cNvPr>
          <p:cNvSpPr>
            <a:spLocks noGrp="1"/>
          </p:cNvSpPr>
          <p:nvPr>
            <p:ph type="body" idx="1"/>
          </p:nvPr>
        </p:nvSpPr>
        <p:spPr/>
        <p:txBody>
          <a:bodyPr/>
          <a:lstStyle/>
          <a:p>
            <a:r>
              <a:rPr lang="en-US" sz="1200" dirty="0"/>
              <a:t>The simulation set up for </a:t>
            </a:r>
            <a:r>
              <a:rPr lang="en-US" sz="1200" dirty="0" err="1"/>
              <a:t>Inayoshi</a:t>
            </a:r>
            <a:r>
              <a:rPr lang="en-US" sz="1200" dirty="0"/>
              <a:t> et al is as follows. </a:t>
            </a:r>
            <a:br>
              <a:rPr lang="en-US" sz="1200" dirty="0"/>
            </a:br>
            <a:br>
              <a:rPr lang="en-US" sz="1200" dirty="0"/>
            </a:br>
            <a:r>
              <a:rPr lang="en-US" sz="1200" dirty="0"/>
              <a:t>They do this in a hydrodynamical simulation that incorporates multifrequency radiative transfer, photoionization &amp; heating, chemical reactions of hydrogen and helium species, and only consider spherically symmetric accretion (so this is 1D). This is much more detailed treatment than previous studies to fully capture how radiation pressure, heating and cooling processes can impact accretion flow.</a:t>
            </a:r>
          </a:p>
          <a:p>
            <a:endParaRPr lang="en-US" sz="1200" dirty="0"/>
          </a:p>
          <a:p>
            <a:r>
              <a:rPr lang="en-US" sz="1200" dirty="0"/>
              <a:t>Bondi accretion is as defined here, again only dependent on the gas properties and mass of the black hole. Or actually the Bondi radius describes the black hole mass. For this simulation they begin with a neutral uniform gas with a temperature of 10^4 kelvin, a specific heat of 1, and a mean molecular weight of 1.22</a:t>
            </a:r>
          </a:p>
          <a:p>
            <a:endParaRPr lang="en-US" sz="1200" dirty="0"/>
          </a:p>
          <a:p>
            <a:r>
              <a:rPr lang="en-US" sz="1200" dirty="0"/>
              <a:t>One thing to note is that they will simulate two regions of this problem separately because this process spans a wide range of scales. Specifically, they detail model an inner region to understand what happens at the trapping radius and an outer region to understand the accretion at the Bondi radius. In each of these regions different microphysics might dominate and impact the gas.</a:t>
            </a:r>
          </a:p>
        </p:txBody>
      </p:sp>
      <p:sp>
        <p:nvSpPr>
          <p:cNvPr id="4" name="Slide Number Placeholder 3">
            <a:extLst>
              <a:ext uri="{FF2B5EF4-FFF2-40B4-BE49-F238E27FC236}">
                <a16:creationId xmlns:a16="http://schemas.microsoft.com/office/drawing/2014/main" id="{22C04AB1-1AAF-9A86-A453-F06D1FA555EA}"/>
              </a:ext>
            </a:extLst>
          </p:cNvPr>
          <p:cNvSpPr>
            <a:spLocks noGrp="1"/>
          </p:cNvSpPr>
          <p:nvPr>
            <p:ph type="sldNum" sz="quarter" idx="5"/>
          </p:nvPr>
        </p:nvSpPr>
        <p:spPr/>
        <p:txBody>
          <a:bodyPr/>
          <a:lstStyle/>
          <a:p>
            <a:fld id="{C91AD0C8-B9D2-DC48-91B2-10FF354F35F2}" type="slidenum">
              <a:rPr lang="en-US" smtClean="0"/>
              <a:t>4</a:t>
            </a:fld>
            <a:endParaRPr lang="en-US"/>
          </a:p>
        </p:txBody>
      </p:sp>
    </p:spTree>
    <p:extLst>
      <p:ext uri="{BB962C8B-B14F-4D97-AF65-F5344CB8AC3E}">
        <p14:creationId xmlns:p14="http://schemas.microsoft.com/office/powerpoint/2010/main" val="1729614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D6B87-1E23-2F17-0373-0532F7B945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26E9E-22BF-9E9D-4420-251F93AD5A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23031D-C146-0F70-86A1-4514E6A6E519}"/>
              </a:ext>
            </a:extLst>
          </p:cNvPr>
          <p:cNvSpPr>
            <a:spLocks noGrp="1"/>
          </p:cNvSpPr>
          <p:nvPr>
            <p:ph type="body" idx="1"/>
          </p:nvPr>
        </p:nvSpPr>
        <p:spPr/>
        <p:txBody>
          <a:bodyPr/>
          <a:lstStyle/>
          <a:p>
            <a:r>
              <a:rPr lang="en-US" sz="1200" dirty="0"/>
              <a:t>The outer region which is spans some order of magnitudes around the Bondi radius is optically thin compared to the inner region. This region is important because here the gravitational attraction of the black hole begins to significantly impact the inflow of material. Again, the density is relatively low and optically </a:t>
            </a:r>
            <a:r>
              <a:rPr lang="en-US" sz="1200" dirty="0" err="1"/>
              <a:t>thin.Here</a:t>
            </a:r>
            <a:r>
              <a:rPr lang="en-US" sz="1200" dirty="0"/>
              <a:t> they do simple radiative transfer computations mainly cooling from hydrogen and helium cooling rates and free-free transitions, and heating from photoionization and bound-free absorption.</a:t>
            </a:r>
          </a:p>
          <a:p>
            <a:endParaRPr lang="en-US" sz="1200" dirty="0"/>
          </a:p>
          <a:p>
            <a:r>
              <a:rPr lang="en-US" sz="1200" dirty="0"/>
              <a:t>In the inner region, we have an optically thick environment. Inside the trapping radius the photon density is high and radiation pressure begins to dominate, impacting the flow. They focus on photon trapping and a sort of photosphere forms. Here we additionally consider free-bound and two-photon emission. </a:t>
            </a:r>
            <a:r>
              <a:rPr lang="en-US" sz="1200" dirty="0" err="1"/>
              <a:t>Inayoshi</a:t>
            </a:r>
            <a:r>
              <a:rPr lang="en-US" sz="1200" dirty="0"/>
              <a:t> et al also follow the formation of an ionized H II region in the inner region.</a:t>
            </a:r>
          </a:p>
        </p:txBody>
      </p:sp>
      <p:sp>
        <p:nvSpPr>
          <p:cNvPr id="4" name="Slide Number Placeholder 3">
            <a:extLst>
              <a:ext uri="{FF2B5EF4-FFF2-40B4-BE49-F238E27FC236}">
                <a16:creationId xmlns:a16="http://schemas.microsoft.com/office/drawing/2014/main" id="{05A2C814-1866-418E-277D-D2D44D99249B}"/>
              </a:ext>
            </a:extLst>
          </p:cNvPr>
          <p:cNvSpPr>
            <a:spLocks noGrp="1"/>
          </p:cNvSpPr>
          <p:nvPr>
            <p:ph type="sldNum" sz="quarter" idx="5"/>
          </p:nvPr>
        </p:nvSpPr>
        <p:spPr/>
        <p:txBody>
          <a:bodyPr/>
          <a:lstStyle/>
          <a:p>
            <a:fld id="{C91AD0C8-B9D2-DC48-91B2-10FF354F35F2}" type="slidenum">
              <a:rPr lang="en-US" smtClean="0"/>
              <a:t>5</a:t>
            </a:fld>
            <a:endParaRPr lang="en-US"/>
          </a:p>
        </p:txBody>
      </p:sp>
    </p:spTree>
    <p:extLst>
      <p:ext uri="{BB962C8B-B14F-4D97-AF65-F5344CB8AC3E}">
        <p14:creationId xmlns:p14="http://schemas.microsoft.com/office/powerpoint/2010/main" val="3669169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5662E-0776-089C-6A0D-C25A0B1BFE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72B760-1FD5-0BE0-9820-37F7E9C1CD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775D97-76A6-7FA7-3D8E-4667146FAD26}"/>
              </a:ext>
            </a:extLst>
          </p:cNvPr>
          <p:cNvSpPr>
            <a:spLocks noGrp="1"/>
          </p:cNvSpPr>
          <p:nvPr>
            <p:ph type="body" idx="1"/>
          </p:nvPr>
        </p:nvSpPr>
        <p:spPr/>
        <p:txBody>
          <a:bodyPr/>
          <a:lstStyle/>
          <a:p>
            <a:r>
              <a:rPr lang="en-US" sz="1200" dirty="0"/>
              <a:t>Now the big addition in this simulation is the trapping model in that inner region. In standard radiation simulations we consider a constant radiative efficiency value. For this paper’s trapping model, the radiative efficiency depends on the mass accretion rate. For high mass accretion the radiative efficiency gets really inefficient as it becomes the inverse of mass accretion.</a:t>
            </a:r>
          </a:p>
          <a:p>
            <a:endParaRPr lang="en-US" sz="1200" dirty="0"/>
          </a:p>
          <a:p>
            <a:r>
              <a:rPr lang="en-US" sz="1200" dirty="0"/>
              <a:t>The flux in this “trap” is governed mainly by diffusion and advection. The relative magnitudes of these flux contributions depends on location in regards to the trapping radius. Inside the trap, or within the trapping radius advection dominates and most energy gets carried inward by the material being bulk transported in the accretion flow over being diffused out. This again limits the emergent luminosity.</a:t>
            </a:r>
          </a:p>
        </p:txBody>
      </p:sp>
      <p:sp>
        <p:nvSpPr>
          <p:cNvPr id="4" name="Slide Number Placeholder 3">
            <a:extLst>
              <a:ext uri="{FF2B5EF4-FFF2-40B4-BE49-F238E27FC236}">
                <a16:creationId xmlns:a16="http://schemas.microsoft.com/office/drawing/2014/main" id="{0D2923D0-0D42-3D33-78A6-B07150C9ABFD}"/>
              </a:ext>
            </a:extLst>
          </p:cNvPr>
          <p:cNvSpPr>
            <a:spLocks noGrp="1"/>
          </p:cNvSpPr>
          <p:nvPr>
            <p:ph type="sldNum" sz="quarter" idx="5"/>
          </p:nvPr>
        </p:nvSpPr>
        <p:spPr/>
        <p:txBody>
          <a:bodyPr/>
          <a:lstStyle/>
          <a:p>
            <a:fld id="{C91AD0C8-B9D2-DC48-91B2-10FF354F35F2}" type="slidenum">
              <a:rPr lang="en-US" smtClean="0"/>
              <a:t>6</a:t>
            </a:fld>
            <a:endParaRPr lang="en-US"/>
          </a:p>
        </p:txBody>
      </p:sp>
    </p:spTree>
    <p:extLst>
      <p:ext uri="{BB962C8B-B14F-4D97-AF65-F5344CB8AC3E}">
        <p14:creationId xmlns:p14="http://schemas.microsoft.com/office/powerpoint/2010/main" val="708633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0FADA-0B5B-4360-EBC4-1F72439C1A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A4D332-4DB3-95A3-9425-247CCF4A3B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13EE9E-4940-1526-864D-7811A1A7B5FA}"/>
              </a:ext>
            </a:extLst>
          </p:cNvPr>
          <p:cNvSpPr>
            <a:spLocks noGrp="1"/>
          </p:cNvSpPr>
          <p:nvPr>
            <p:ph type="body" idx="1"/>
          </p:nvPr>
        </p:nvSpPr>
        <p:spPr/>
        <p:txBody>
          <a:bodyPr/>
          <a:lstStyle/>
          <a:p>
            <a:r>
              <a:rPr lang="en-US" sz="1200" dirty="0" err="1"/>
              <a:t>Inayoshi</a:t>
            </a:r>
            <a:r>
              <a:rPr lang="en-US" sz="1200" dirty="0"/>
              <a:t> et al first simulate an ordinary stellar remnant with a dense neutral uniform gas. Here they compare the standard model + their novel trapping model. For this 100 solar mass black hole, the accretion rate can get to very high values in the trapping model, however, the long term average is for the most part just a couple time the Eddington limited mass accretion rate. These bursts of high accretion rates are mainly due to the fact that we get that radiation inefficiencies due to the photon trapping. Furthermore, they point out for this case, that the H II region radius surpasses the Bondi radius, meaning the gas is going to be impacted by the radiative heating.</a:t>
            </a:r>
          </a:p>
        </p:txBody>
      </p:sp>
      <p:sp>
        <p:nvSpPr>
          <p:cNvPr id="4" name="Slide Number Placeholder 3">
            <a:extLst>
              <a:ext uri="{FF2B5EF4-FFF2-40B4-BE49-F238E27FC236}">
                <a16:creationId xmlns:a16="http://schemas.microsoft.com/office/drawing/2014/main" id="{B5BA21A0-8BCE-F49E-D6F5-371A6F70FC59}"/>
              </a:ext>
            </a:extLst>
          </p:cNvPr>
          <p:cNvSpPr>
            <a:spLocks noGrp="1"/>
          </p:cNvSpPr>
          <p:nvPr>
            <p:ph type="sldNum" sz="quarter" idx="5"/>
          </p:nvPr>
        </p:nvSpPr>
        <p:spPr/>
        <p:txBody>
          <a:bodyPr/>
          <a:lstStyle/>
          <a:p>
            <a:fld id="{C91AD0C8-B9D2-DC48-91B2-10FF354F35F2}" type="slidenum">
              <a:rPr lang="en-US" smtClean="0"/>
              <a:t>7</a:t>
            </a:fld>
            <a:endParaRPr lang="en-US"/>
          </a:p>
        </p:txBody>
      </p:sp>
    </p:spTree>
    <p:extLst>
      <p:ext uri="{BB962C8B-B14F-4D97-AF65-F5344CB8AC3E}">
        <p14:creationId xmlns:p14="http://schemas.microsoft.com/office/powerpoint/2010/main" val="917001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01CD0-FBE0-36F0-A66C-8B459EA1D3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817884-1C56-1C8F-5D9E-7D7A3048DC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6A8AD-675D-B40B-A60E-CA0EF938126A}"/>
              </a:ext>
            </a:extLst>
          </p:cNvPr>
          <p:cNvSpPr>
            <a:spLocks noGrp="1"/>
          </p:cNvSpPr>
          <p:nvPr>
            <p:ph type="body" idx="1"/>
          </p:nvPr>
        </p:nvSpPr>
        <p:spPr/>
        <p:txBody>
          <a:bodyPr/>
          <a:lstStyle/>
          <a:p>
            <a:r>
              <a:rPr lang="en-US" sz="1200" dirty="0"/>
              <a:t>But how about higher black hole masses? Can we get steady hyper-Eddington accretion then? Well, they do just that, they study masses from 10^3 solar masses to a couple of 10^4 solar masses. You can see that for BHs with masses greater than or equal to 10^4 solar masses we get pretty steady high accretion values. The reason for this is that the dense shell of the H II region pushes hot ionized gas inwards after 2*10^5 yrs (the radius of the H II region radius decreases). The peak of our accretion rate for these higher BH masses is about 8000 M dot Eddington.</a:t>
            </a:r>
          </a:p>
          <a:p>
            <a:endParaRPr lang="en-US" sz="1200" dirty="0"/>
          </a:p>
          <a:p>
            <a:r>
              <a:rPr lang="en-US" sz="1200" dirty="0"/>
              <a:t>As you can see here, the HII region radius is before the Bondi radius. So whatever diffuse energy is being manipulated way before the Bondi radius where the BH’s gravity is significant.</a:t>
            </a:r>
          </a:p>
        </p:txBody>
      </p:sp>
      <p:sp>
        <p:nvSpPr>
          <p:cNvPr id="4" name="Slide Number Placeholder 3">
            <a:extLst>
              <a:ext uri="{FF2B5EF4-FFF2-40B4-BE49-F238E27FC236}">
                <a16:creationId xmlns:a16="http://schemas.microsoft.com/office/drawing/2014/main" id="{88B4A842-0AF4-624E-A199-894184BDA42E}"/>
              </a:ext>
            </a:extLst>
          </p:cNvPr>
          <p:cNvSpPr>
            <a:spLocks noGrp="1"/>
          </p:cNvSpPr>
          <p:nvPr>
            <p:ph type="sldNum" sz="quarter" idx="5"/>
          </p:nvPr>
        </p:nvSpPr>
        <p:spPr/>
        <p:txBody>
          <a:bodyPr/>
          <a:lstStyle/>
          <a:p>
            <a:fld id="{C91AD0C8-B9D2-DC48-91B2-10FF354F35F2}" type="slidenum">
              <a:rPr lang="en-US" smtClean="0"/>
              <a:t>8</a:t>
            </a:fld>
            <a:endParaRPr lang="en-US"/>
          </a:p>
        </p:txBody>
      </p:sp>
    </p:spTree>
    <p:extLst>
      <p:ext uri="{BB962C8B-B14F-4D97-AF65-F5344CB8AC3E}">
        <p14:creationId xmlns:p14="http://schemas.microsoft.com/office/powerpoint/2010/main" val="1911334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2A026-DF1A-6790-DD49-5B6275FCB3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4BA97F-8AAA-B629-5B27-8B70500531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26BE00-2B6C-8D4F-6440-DF39D3122DFD}"/>
              </a:ext>
            </a:extLst>
          </p:cNvPr>
          <p:cNvSpPr>
            <a:spLocks noGrp="1"/>
          </p:cNvSpPr>
          <p:nvPr>
            <p:ph type="body" idx="1"/>
          </p:nvPr>
        </p:nvSpPr>
        <p:spPr/>
        <p:txBody>
          <a:bodyPr/>
          <a:lstStyle/>
          <a:p>
            <a:r>
              <a:rPr lang="en-US" sz="1200" dirty="0"/>
              <a:t>To further explicate this steady high accretion rate with the massive BHs. </a:t>
            </a:r>
            <a:r>
              <a:rPr lang="en-US" sz="1200" dirty="0" err="1"/>
              <a:t>Inayoshi</a:t>
            </a:r>
            <a:r>
              <a:rPr lang="en-US" sz="1200" dirty="0"/>
              <a:t> et al propose an analytic argument, determining that the relation between the Bondi radius and the H II region radius is important in this transition into a steady high accretion rate. Specifically, the H II region needs to be less than the Bondi radius in order to achieve the hyper-Eddington accretion phase. Here as you can see, the H II region is determined by this ionizing photon number flux which is proportional to the emergent luminosity. As long as this luminosity is sub-Eddington, which we do get because of the very inefficient radiative diffusion due to the trapping, advection dominates and we mainly get inward radiation flow. Furthermore, greater BH masses means greater Bondi radii.</a:t>
            </a:r>
          </a:p>
        </p:txBody>
      </p:sp>
      <p:sp>
        <p:nvSpPr>
          <p:cNvPr id="4" name="Slide Number Placeholder 3">
            <a:extLst>
              <a:ext uri="{FF2B5EF4-FFF2-40B4-BE49-F238E27FC236}">
                <a16:creationId xmlns:a16="http://schemas.microsoft.com/office/drawing/2014/main" id="{EDA86338-4A7B-E3C3-9FCF-9B76D027ECBE}"/>
              </a:ext>
            </a:extLst>
          </p:cNvPr>
          <p:cNvSpPr>
            <a:spLocks noGrp="1"/>
          </p:cNvSpPr>
          <p:nvPr>
            <p:ph type="sldNum" sz="quarter" idx="5"/>
          </p:nvPr>
        </p:nvSpPr>
        <p:spPr/>
        <p:txBody>
          <a:bodyPr/>
          <a:lstStyle/>
          <a:p>
            <a:fld id="{C91AD0C8-B9D2-DC48-91B2-10FF354F35F2}" type="slidenum">
              <a:rPr lang="en-US" smtClean="0"/>
              <a:t>9</a:t>
            </a:fld>
            <a:endParaRPr lang="en-US"/>
          </a:p>
        </p:txBody>
      </p:sp>
    </p:spTree>
    <p:extLst>
      <p:ext uri="{BB962C8B-B14F-4D97-AF65-F5344CB8AC3E}">
        <p14:creationId xmlns:p14="http://schemas.microsoft.com/office/powerpoint/2010/main" val="2522270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3FA2-1429-B190-6129-7EA097A8E1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F8B234-D650-FBD4-BCDB-78B3E71151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88BAD8-236F-4AB6-A5CF-49E383A7B612}"/>
              </a:ext>
            </a:extLst>
          </p:cNvPr>
          <p:cNvSpPr>
            <a:spLocks noGrp="1"/>
          </p:cNvSpPr>
          <p:nvPr>
            <p:ph type="dt" sz="half" idx="10"/>
          </p:nvPr>
        </p:nvSpPr>
        <p:spPr/>
        <p:txBody>
          <a:bodyPr/>
          <a:lstStyle/>
          <a:p>
            <a:fld id="{C84F040C-CBC2-EB44-9D63-5593E155CC4A}" type="datetimeFigureOut">
              <a:rPr lang="en-US" smtClean="0"/>
              <a:t>5/17/25</a:t>
            </a:fld>
            <a:endParaRPr lang="en-US"/>
          </a:p>
        </p:txBody>
      </p:sp>
      <p:sp>
        <p:nvSpPr>
          <p:cNvPr id="5" name="Footer Placeholder 4">
            <a:extLst>
              <a:ext uri="{FF2B5EF4-FFF2-40B4-BE49-F238E27FC236}">
                <a16:creationId xmlns:a16="http://schemas.microsoft.com/office/drawing/2014/main" id="{8573AF6A-398E-367A-DEAE-46197CC93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3CA721-CD50-8428-C3EE-A6F577CF62D0}"/>
              </a:ext>
            </a:extLst>
          </p:cNvPr>
          <p:cNvSpPr>
            <a:spLocks noGrp="1"/>
          </p:cNvSpPr>
          <p:nvPr>
            <p:ph type="sldNum" sz="quarter" idx="12"/>
          </p:nvPr>
        </p:nvSpPr>
        <p:spPr/>
        <p:txBody>
          <a:bodyPr/>
          <a:lstStyle/>
          <a:p>
            <a:fld id="{BD42B8BD-CE28-D64E-AD6D-2D03D656B827}" type="slidenum">
              <a:rPr lang="en-US" smtClean="0"/>
              <a:t>‹#›</a:t>
            </a:fld>
            <a:endParaRPr lang="en-US"/>
          </a:p>
        </p:txBody>
      </p:sp>
    </p:spTree>
    <p:extLst>
      <p:ext uri="{BB962C8B-B14F-4D97-AF65-F5344CB8AC3E}">
        <p14:creationId xmlns:p14="http://schemas.microsoft.com/office/powerpoint/2010/main" val="2864241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5EC87-39B9-6FAD-91F4-A8C8BA4E45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60E077-55CA-92C6-18BD-D6FA1B1EDE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104971-9739-4A0A-2667-2E49CB995D9D}"/>
              </a:ext>
            </a:extLst>
          </p:cNvPr>
          <p:cNvSpPr>
            <a:spLocks noGrp="1"/>
          </p:cNvSpPr>
          <p:nvPr>
            <p:ph type="dt" sz="half" idx="10"/>
          </p:nvPr>
        </p:nvSpPr>
        <p:spPr/>
        <p:txBody>
          <a:bodyPr/>
          <a:lstStyle/>
          <a:p>
            <a:fld id="{C84F040C-CBC2-EB44-9D63-5593E155CC4A}" type="datetimeFigureOut">
              <a:rPr lang="en-US" smtClean="0"/>
              <a:t>5/17/25</a:t>
            </a:fld>
            <a:endParaRPr lang="en-US"/>
          </a:p>
        </p:txBody>
      </p:sp>
      <p:sp>
        <p:nvSpPr>
          <p:cNvPr id="5" name="Footer Placeholder 4">
            <a:extLst>
              <a:ext uri="{FF2B5EF4-FFF2-40B4-BE49-F238E27FC236}">
                <a16:creationId xmlns:a16="http://schemas.microsoft.com/office/drawing/2014/main" id="{3210C629-5B0E-6D79-C836-AC29C9E4E3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8B8EB4-44A8-D5E7-97FF-99DE42A87E6C}"/>
              </a:ext>
            </a:extLst>
          </p:cNvPr>
          <p:cNvSpPr>
            <a:spLocks noGrp="1"/>
          </p:cNvSpPr>
          <p:nvPr>
            <p:ph type="sldNum" sz="quarter" idx="12"/>
          </p:nvPr>
        </p:nvSpPr>
        <p:spPr/>
        <p:txBody>
          <a:bodyPr/>
          <a:lstStyle/>
          <a:p>
            <a:fld id="{BD42B8BD-CE28-D64E-AD6D-2D03D656B827}" type="slidenum">
              <a:rPr lang="en-US" smtClean="0"/>
              <a:t>‹#›</a:t>
            </a:fld>
            <a:endParaRPr lang="en-US"/>
          </a:p>
        </p:txBody>
      </p:sp>
    </p:spTree>
    <p:extLst>
      <p:ext uri="{BB962C8B-B14F-4D97-AF65-F5344CB8AC3E}">
        <p14:creationId xmlns:p14="http://schemas.microsoft.com/office/powerpoint/2010/main" val="1635088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0581FB-EB14-3530-53F6-E90C64F4D2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9615B7-2E09-6CC4-1C86-ACD9F1E65D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2904FF-6FA1-E33B-D91F-FB2D1CBD1755}"/>
              </a:ext>
            </a:extLst>
          </p:cNvPr>
          <p:cNvSpPr>
            <a:spLocks noGrp="1"/>
          </p:cNvSpPr>
          <p:nvPr>
            <p:ph type="dt" sz="half" idx="10"/>
          </p:nvPr>
        </p:nvSpPr>
        <p:spPr/>
        <p:txBody>
          <a:bodyPr/>
          <a:lstStyle/>
          <a:p>
            <a:fld id="{C84F040C-CBC2-EB44-9D63-5593E155CC4A}" type="datetimeFigureOut">
              <a:rPr lang="en-US" smtClean="0"/>
              <a:t>5/17/25</a:t>
            </a:fld>
            <a:endParaRPr lang="en-US"/>
          </a:p>
        </p:txBody>
      </p:sp>
      <p:sp>
        <p:nvSpPr>
          <p:cNvPr id="5" name="Footer Placeholder 4">
            <a:extLst>
              <a:ext uri="{FF2B5EF4-FFF2-40B4-BE49-F238E27FC236}">
                <a16:creationId xmlns:a16="http://schemas.microsoft.com/office/drawing/2014/main" id="{EB16FF08-DAB5-2D2A-9EF9-9D697DDAC3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02DDD-B63C-66E1-06F7-7531B4717554}"/>
              </a:ext>
            </a:extLst>
          </p:cNvPr>
          <p:cNvSpPr>
            <a:spLocks noGrp="1"/>
          </p:cNvSpPr>
          <p:nvPr>
            <p:ph type="sldNum" sz="quarter" idx="12"/>
          </p:nvPr>
        </p:nvSpPr>
        <p:spPr/>
        <p:txBody>
          <a:bodyPr/>
          <a:lstStyle/>
          <a:p>
            <a:fld id="{BD42B8BD-CE28-D64E-AD6D-2D03D656B827}" type="slidenum">
              <a:rPr lang="en-US" smtClean="0"/>
              <a:t>‹#›</a:t>
            </a:fld>
            <a:endParaRPr lang="en-US"/>
          </a:p>
        </p:txBody>
      </p:sp>
    </p:spTree>
    <p:extLst>
      <p:ext uri="{BB962C8B-B14F-4D97-AF65-F5344CB8AC3E}">
        <p14:creationId xmlns:p14="http://schemas.microsoft.com/office/powerpoint/2010/main" val="1807730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A72E6-21D2-19E5-A24A-B6B5B54756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2D7584-D062-D005-3DC3-E61A963317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84BC75-F5E9-2468-831E-6D9A965A396B}"/>
              </a:ext>
            </a:extLst>
          </p:cNvPr>
          <p:cNvSpPr>
            <a:spLocks noGrp="1"/>
          </p:cNvSpPr>
          <p:nvPr>
            <p:ph type="dt" sz="half" idx="10"/>
          </p:nvPr>
        </p:nvSpPr>
        <p:spPr/>
        <p:txBody>
          <a:bodyPr/>
          <a:lstStyle/>
          <a:p>
            <a:fld id="{C84F040C-CBC2-EB44-9D63-5593E155CC4A}" type="datetimeFigureOut">
              <a:rPr lang="en-US" smtClean="0"/>
              <a:t>5/17/25</a:t>
            </a:fld>
            <a:endParaRPr lang="en-US"/>
          </a:p>
        </p:txBody>
      </p:sp>
      <p:sp>
        <p:nvSpPr>
          <p:cNvPr id="5" name="Footer Placeholder 4">
            <a:extLst>
              <a:ext uri="{FF2B5EF4-FFF2-40B4-BE49-F238E27FC236}">
                <a16:creationId xmlns:a16="http://schemas.microsoft.com/office/drawing/2014/main" id="{ADD9F028-4B7B-BEEC-F2BA-D4608FC016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A02A6D-D8AF-1F69-66E3-60378ECE8751}"/>
              </a:ext>
            </a:extLst>
          </p:cNvPr>
          <p:cNvSpPr>
            <a:spLocks noGrp="1"/>
          </p:cNvSpPr>
          <p:nvPr>
            <p:ph type="sldNum" sz="quarter" idx="12"/>
          </p:nvPr>
        </p:nvSpPr>
        <p:spPr/>
        <p:txBody>
          <a:bodyPr/>
          <a:lstStyle/>
          <a:p>
            <a:fld id="{BD42B8BD-CE28-D64E-AD6D-2D03D656B827}" type="slidenum">
              <a:rPr lang="en-US" smtClean="0"/>
              <a:t>‹#›</a:t>
            </a:fld>
            <a:endParaRPr lang="en-US"/>
          </a:p>
        </p:txBody>
      </p:sp>
    </p:spTree>
    <p:extLst>
      <p:ext uri="{BB962C8B-B14F-4D97-AF65-F5344CB8AC3E}">
        <p14:creationId xmlns:p14="http://schemas.microsoft.com/office/powerpoint/2010/main" val="939320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E689C-928E-1101-EF4A-D97D006B6A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9487D2-23B0-412C-AD1A-F660FA8F55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62FCD3-652E-2C7B-421B-6CC2AA613AFD}"/>
              </a:ext>
            </a:extLst>
          </p:cNvPr>
          <p:cNvSpPr>
            <a:spLocks noGrp="1"/>
          </p:cNvSpPr>
          <p:nvPr>
            <p:ph type="dt" sz="half" idx="10"/>
          </p:nvPr>
        </p:nvSpPr>
        <p:spPr/>
        <p:txBody>
          <a:bodyPr/>
          <a:lstStyle/>
          <a:p>
            <a:fld id="{C84F040C-CBC2-EB44-9D63-5593E155CC4A}" type="datetimeFigureOut">
              <a:rPr lang="en-US" smtClean="0"/>
              <a:t>5/17/25</a:t>
            </a:fld>
            <a:endParaRPr lang="en-US"/>
          </a:p>
        </p:txBody>
      </p:sp>
      <p:sp>
        <p:nvSpPr>
          <p:cNvPr id="5" name="Footer Placeholder 4">
            <a:extLst>
              <a:ext uri="{FF2B5EF4-FFF2-40B4-BE49-F238E27FC236}">
                <a16:creationId xmlns:a16="http://schemas.microsoft.com/office/drawing/2014/main" id="{0FB5110F-3CC2-7468-EB53-43F992CB88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16B03-4E47-C259-488A-D8791830BEE9}"/>
              </a:ext>
            </a:extLst>
          </p:cNvPr>
          <p:cNvSpPr>
            <a:spLocks noGrp="1"/>
          </p:cNvSpPr>
          <p:nvPr>
            <p:ph type="sldNum" sz="quarter" idx="12"/>
          </p:nvPr>
        </p:nvSpPr>
        <p:spPr/>
        <p:txBody>
          <a:bodyPr/>
          <a:lstStyle/>
          <a:p>
            <a:fld id="{BD42B8BD-CE28-D64E-AD6D-2D03D656B827}" type="slidenum">
              <a:rPr lang="en-US" smtClean="0"/>
              <a:t>‹#›</a:t>
            </a:fld>
            <a:endParaRPr lang="en-US"/>
          </a:p>
        </p:txBody>
      </p:sp>
    </p:spTree>
    <p:extLst>
      <p:ext uri="{BB962C8B-B14F-4D97-AF65-F5344CB8AC3E}">
        <p14:creationId xmlns:p14="http://schemas.microsoft.com/office/powerpoint/2010/main" val="511658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074B7-EE34-558A-C5A1-FA37BF2008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0C3C2F-8FCB-F827-29BE-D7B859F255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C85012-57C9-C8A2-32D5-053BDF7580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CFAE55-0A9D-582A-27F1-2A8856136F70}"/>
              </a:ext>
            </a:extLst>
          </p:cNvPr>
          <p:cNvSpPr>
            <a:spLocks noGrp="1"/>
          </p:cNvSpPr>
          <p:nvPr>
            <p:ph type="dt" sz="half" idx="10"/>
          </p:nvPr>
        </p:nvSpPr>
        <p:spPr/>
        <p:txBody>
          <a:bodyPr/>
          <a:lstStyle/>
          <a:p>
            <a:fld id="{C84F040C-CBC2-EB44-9D63-5593E155CC4A}" type="datetimeFigureOut">
              <a:rPr lang="en-US" smtClean="0"/>
              <a:t>5/17/25</a:t>
            </a:fld>
            <a:endParaRPr lang="en-US"/>
          </a:p>
        </p:txBody>
      </p:sp>
      <p:sp>
        <p:nvSpPr>
          <p:cNvPr id="6" name="Footer Placeholder 5">
            <a:extLst>
              <a:ext uri="{FF2B5EF4-FFF2-40B4-BE49-F238E27FC236}">
                <a16:creationId xmlns:a16="http://schemas.microsoft.com/office/drawing/2014/main" id="{6F7C51BA-83DA-40E8-D2C4-479B47B994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D9DE03-C27B-8517-87A1-F8D93B961018}"/>
              </a:ext>
            </a:extLst>
          </p:cNvPr>
          <p:cNvSpPr>
            <a:spLocks noGrp="1"/>
          </p:cNvSpPr>
          <p:nvPr>
            <p:ph type="sldNum" sz="quarter" idx="12"/>
          </p:nvPr>
        </p:nvSpPr>
        <p:spPr/>
        <p:txBody>
          <a:bodyPr/>
          <a:lstStyle/>
          <a:p>
            <a:fld id="{BD42B8BD-CE28-D64E-AD6D-2D03D656B827}" type="slidenum">
              <a:rPr lang="en-US" smtClean="0"/>
              <a:t>‹#›</a:t>
            </a:fld>
            <a:endParaRPr lang="en-US"/>
          </a:p>
        </p:txBody>
      </p:sp>
    </p:spTree>
    <p:extLst>
      <p:ext uri="{BB962C8B-B14F-4D97-AF65-F5344CB8AC3E}">
        <p14:creationId xmlns:p14="http://schemas.microsoft.com/office/powerpoint/2010/main" val="4104096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743C8-3B64-9990-2C54-4E748DDEA6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48CC9D-F2D7-BC51-4150-6FCE246C09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F28F0C-97F1-C6CC-9593-AF3AACAEF0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DB1AD0-FD38-E714-5B41-EC6E1EAB51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020D8D-5EEB-83C7-1B90-6FA3B1BB7F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FADD0A-0AC5-664E-8372-EB6BAF02ABC5}"/>
              </a:ext>
            </a:extLst>
          </p:cNvPr>
          <p:cNvSpPr>
            <a:spLocks noGrp="1"/>
          </p:cNvSpPr>
          <p:nvPr>
            <p:ph type="dt" sz="half" idx="10"/>
          </p:nvPr>
        </p:nvSpPr>
        <p:spPr/>
        <p:txBody>
          <a:bodyPr/>
          <a:lstStyle/>
          <a:p>
            <a:fld id="{C84F040C-CBC2-EB44-9D63-5593E155CC4A}" type="datetimeFigureOut">
              <a:rPr lang="en-US" smtClean="0"/>
              <a:t>5/17/25</a:t>
            </a:fld>
            <a:endParaRPr lang="en-US"/>
          </a:p>
        </p:txBody>
      </p:sp>
      <p:sp>
        <p:nvSpPr>
          <p:cNvPr id="8" name="Footer Placeholder 7">
            <a:extLst>
              <a:ext uri="{FF2B5EF4-FFF2-40B4-BE49-F238E27FC236}">
                <a16:creationId xmlns:a16="http://schemas.microsoft.com/office/drawing/2014/main" id="{5F07F869-AE94-8204-D1EC-D706A1D398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6F57D7-B8CF-F41F-1CC1-ED30A276031E}"/>
              </a:ext>
            </a:extLst>
          </p:cNvPr>
          <p:cNvSpPr>
            <a:spLocks noGrp="1"/>
          </p:cNvSpPr>
          <p:nvPr>
            <p:ph type="sldNum" sz="quarter" idx="12"/>
          </p:nvPr>
        </p:nvSpPr>
        <p:spPr/>
        <p:txBody>
          <a:bodyPr/>
          <a:lstStyle/>
          <a:p>
            <a:fld id="{BD42B8BD-CE28-D64E-AD6D-2D03D656B827}" type="slidenum">
              <a:rPr lang="en-US" smtClean="0"/>
              <a:t>‹#›</a:t>
            </a:fld>
            <a:endParaRPr lang="en-US"/>
          </a:p>
        </p:txBody>
      </p:sp>
    </p:spTree>
    <p:extLst>
      <p:ext uri="{BB962C8B-B14F-4D97-AF65-F5344CB8AC3E}">
        <p14:creationId xmlns:p14="http://schemas.microsoft.com/office/powerpoint/2010/main" val="2696685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15AC1-03D5-0092-F4FB-B2FA42CB67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242568-60BD-0422-CCA0-BEA1F4A8D0A2}"/>
              </a:ext>
            </a:extLst>
          </p:cNvPr>
          <p:cNvSpPr>
            <a:spLocks noGrp="1"/>
          </p:cNvSpPr>
          <p:nvPr>
            <p:ph type="dt" sz="half" idx="10"/>
          </p:nvPr>
        </p:nvSpPr>
        <p:spPr/>
        <p:txBody>
          <a:bodyPr/>
          <a:lstStyle/>
          <a:p>
            <a:fld id="{C84F040C-CBC2-EB44-9D63-5593E155CC4A}" type="datetimeFigureOut">
              <a:rPr lang="en-US" smtClean="0"/>
              <a:t>5/17/25</a:t>
            </a:fld>
            <a:endParaRPr lang="en-US"/>
          </a:p>
        </p:txBody>
      </p:sp>
      <p:sp>
        <p:nvSpPr>
          <p:cNvPr id="4" name="Footer Placeholder 3">
            <a:extLst>
              <a:ext uri="{FF2B5EF4-FFF2-40B4-BE49-F238E27FC236}">
                <a16:creationId xmlns:a16="http://schemas.microsoft.com/office/drawing/2014/main" id="{4D035EDA-FC1B-D0EE-1824-742D56763C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473BB2-CC57-B7B3-080B-488963632CA4}"/>
              </a:ext>
            </a:extLst>
          </p:cNvPr>
          <p:cNvSpPr>
            <a:spLocks noGrp="1"/>
          </p:cNvSpPr>
          <p:nvPr>
            <p:ph type="sldNum" sz="quarter" idx="12"/>
          </p:nvPr>
        </p:nvSpPr>
        <p:spPr/>
        <p:txBody>
          <a:bodyPr/>
          <a:lstStyle/>
          <a:p>
            <a:fld id="{BD42B8BD-CE28-D64E-AD6D-2D03D656B827}" type="slidenum">
              <a:rPr lang="en-US" smtClean="0"/>
              <a:t>‹#›</a:t>
            </a:fld>
            <a:endParaRPr lang="en-US"/>
          </a:p>
        </p:txBody>
      </p:sp>
    </p:spTree>
    <p:extLst>
      <p:ext uri="{BB962C8B-B14F-4D97-AF65-F5344CB8AC3E}">
        <p14:creationId xmlns:p14="http://schemas.microsoft.com/office/powerpoint/2010/main" val="1986235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724582-7CF2-B95B-6BA2-298C41C7E5A9}"/>
              </a:ext>
            </a:extLst>
          </p:cNvPr>
          <p:cNvSpPr>
            <a:spLocks noGrp="1"/>
          </p:cNvSpPr>
          <p:nvPr>
            <p:ph type="dt" sz="half" idx="10"/>
          </p:nvPr>
        </p:nvSpPr>
        <p:spPr/>
        <p:txBody>
          <a:bodyPr/>
          <a:lstStyle/>
          <a:p>
            <a:fld id="{C84F040C-CBC2-EB44-9D63-5593E155CC4A}" type="datetimeFigureOut">
              <a:rPr lang="en-US" smtClean="0"/>
              <a:t>5/17/25</a:t>
            </a:fld>
            <a:endParaRPr lang="en-US"/>
          </a:p>
        </p:txBody>
      </p:sp>
      <p:sp>
        <p:nvSpPr>
          <p:cNvPr id="3" name="Footer Placeholder 2">
            <a:extLst>
              <a:ext uri="{FF2B5EF4-FFF2-40B4-BE49-F238E27FC236}">
                <a16:creationId xmlns:a16="http://schemas.microsoft.com/office/drawing/2014/main" id="{71CD16BD-F39B-2D53-13F2-220A6F3F27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99FBAC-568E-B5E4-9A3F-B6887D4551C9}"/>
              </a:ext>
            </a:extLst>
          </p:cNvPr>
          <p:cNvSpPr>
            <a:spLocks noGrp="1"/>
          </p:cNvSpPr>
          <p:nvPr>
            <p:ph type="sldNum" sz="quarter" idx="12"/>
          </p:nvPr>
        </p:nvSpPr>
        <p:spPr/>
        <p:txBody>
          <a:bodyPr/>
          <a:lstStyle/>
          <a:p>
            <a:fld id="{BD42B8BD-CE28-D64E-AD6D-2D03D656B827}" type="slidenum">
              <a:rPr lang="en-US" smtClean="0"/>
              <a:t>‹#›</a:t>
            </a:fld>
            <a:endParaRPr lang="en-US"/>
          </a:p>
        </p:txBody>
      </p:sp>
    </p:spTree>
    <p:extLst>
      <p:ext uri="{BB962C8B-B14F-4D97-AF65-F5344CB8AC3E}">
        <p14:creationId xmlns:p14="http://schemas.microsoft.com/office/powerpoint/2010/main" val="2791762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1B1AD-B2F2-073B-2B28-379DD26FDE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55291D-8ED2-F75A-B6FF-E4D6CE76A8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B4DF71-7FF4-23EB-57DD-C08B346C21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38D1FA-B373-EB8A-1ED0-62CAEB81502D}"/>
              </a:ext>
            </a:extLst>
          </p:cNvPr>
          <p:cNvSpPr>
            <a:spLocks noGrp="1"/>
          </p:cNvSpPr>
          <p:nvPr>
            <p:ph type="dt" sz="half" idx="10"/>
          </p:nvPr>
        </p:nvSpPr>
        <p:spPr/>
        <p:txBody>
          <a:bodyPr/>
          <a:lstStyle/>
          <a:p>
            <a:fld id="{C84F040C-CBC2-EB44-9D63-5593E155CC4A}" type="datetimeFigureOut">
              <a:rPr lang="en-US" smtClean="0"/>
              <a:t>5/17/25</a:t>
            </a:fld>
            <a:endParaRPr lang="en-US"/>
          </a:p>
        </p:txBody>
      </p:sp>
      <p:sp>
        <p:nvSpPr>
          <p:cNvPr id="6" name="Footer Placeholder 5">
            <a:extLst>
              <a:ext uri="{FF2B5EF4-FFF2-40B4-BE49-F238E27FC236}">
                <a16:creationId xmlns:a16="http://schemas.microsoft.com/office/drawing/2014/main" id="{04798983-F8EF-DD33-7D69-646E014F61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F43395-13F0-02DA-2323-68F9AC11F583}"/>
              </a:ext>
            </a:extLst>
          </p:cNvPr>
          <p:cNvSpPr>
            <a:spLocks noGrp="1"/>
          </p:cNvSpPr>
          <p:nvPr>
            <p:ph type="sldNum" sz="quarter" idx="12"/>
          </p:nvPr>
        </p:nvSpPr>
        <p:spPr/>
        <p:txBody>
          <a:bodyPr/>
          <a:lstStyle/>
          <a:p>
            <a:fld id="{BD42B8BD-CE28-D64E-AD6D-2D03D656B827}" type="slidenum">
              <a:rPr lang="en-US" smtClean="0"/>
              <a:t>‹#›</a:t>
            </a:fld>
            <a:endParaRPr lang="en-US"/>
          </a:p>
        </p:txBody>
      </p:sp>
    </p:spTree>
    <p:extLst>
      <p:ext uri="{BB962C8B-B14F-4D97-AF65-F5344CB8AC3E}">
        <p14:creationId xmlns:p14="http://schemas.microsoft.com/office/powerpoint/2010/main" val="2585756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9612A-BF96-2C03-8C70-A3A67E20F9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957A4B-C8C5-B1F4-27C3-3FE9799871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10003B-045F-6AFB-CFC1-CA84BEC192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8FF213-E6F1-CAE1-C0B6-E84F19B7A223}"/>
              </a:ext>
            </a:extLst>
          </p:cNvPr>
          <p:cNvSpPr>
            <a:spLocks noGrp="1"/>
          </p:cNvSpPr>
          <p:nvPr>
            <p:ph type="dt" sz="half" idx="10"/>
          </p:nvPr>
        </p:nvSpPr>
        <p:spPr/>
        <p:txBody>
          <a:bodyPr/>
          <a:lstStyle/>
          <a:p>
            <a:fld id="{C84F040C-CBC2-EB44-9D63-5593E155CC4A}" type="datetimeFigureOut">
              <a:rPr lang="en-US" smtClean="0"/>
              <a:t>5/17/25</a:t>
            </a:fld>
            <a:endParaRPr lang="en-US"/>
          </a:p>
        </p:txBody>
      </p:sp>
      <p:sp>
        <p:nvSpPr>
          <p:cNvPr id="6" name="Footer Placeholder 5">
            <a:extLst>
              <a:ext uri="{FF2B5EF4-FFF2-40B4-BE49-F238E27FC236}">
                <a16:creationId xmlns:a16="http://schemas.microsoft.com/office/drawing/2014/main" id="{1A9A081B-D186-889D-6CEB-42C0F1E497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85EE82-E235-C42C-797B-AEE28958680C}"/>
              </a:ext>
            </a:extLst>
          </p:cNvPr>
          <p:cNvSpPr>
            <a:spLocks noGrp="1"/>
          </p:cNvSpPr>
          <p:nvPr>
            <p:ph type="sldNum" sz="quarter" idx="12"/>
          </p:nvPr>
        </p:nvSpPr>
        <p:spPr/>
        <p:txBody>
          <a:bodyPr/>
          <a:lstStyle/>
          <a:p>
            <a:fld id="{BD42B8BD-CE28-D64E-AD6D-2D03D656B827}" type="slidenum">
              <a:rPr lang="en-US" smtClean="0"/>
              <a:t>‹#›</a:t>
            </a:fld>
            <a:endParaRPr lang="en-US"/>
          </a:p>
        </p:txBody>
      </p:sp>
    </p:spTree>
    <p:extLst>
      <p:ext uri="{BB962C8B-B14F-4D97-AF65-F5344CB8AC3E}">
        <p14:creationId xmlns:p14="http://schemas.microsoft.com/office/powerpoint/2010/main" val="1351420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386C80-2FE5-CA7D-FCE2-6F2F509244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2A2B12-5C50-D2FF-BEBD-E597DBFE43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3A98C7-7129-8DF4-FDC7-418F09382E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84F040C-CBC2-EB44-9D63-5593E155CC4A}" type="datetimeFigureOut">
              <a:rPr lang="en-US" smtClean="0"/>
              <a:t>5/17/25</a:t>
            </a:fld>
            <a:endParaRPr lang="en-US"/>
          </a:p>
        </p:txBody>
      </p:sp>
      <p:sp>
        <p:nvSpPr>
          <p:cNvPr id="5" name="Footer Placeholder 4">
            <a:extLst>
              <a:ext uri="{FF2B5EF4-FFF2-40B4-BE49-F238E27FC236}">
                <a16:creationId xmlns:a16="http://schemas.microsoft.com/office/drawing/2014/main" id="{FECC1B81-5E8F-82F9-6AC3-AC990581DB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653F18F-28AA-35EA-E03B-E189CBCF64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D42B8BD-CE28-D64E-AD6D-2D03D656B827}" type="slidenum">
              <a:rPr lang="en-US" smtClean="0"/>
              <a:t>‹#›</a:t>
            </a:fld>
            <a:endParaRPr lang="en-US"/>
          </a:p>
        </p:txBody>
      </p:sp>
    </p:spTree>
    <p:extLst>
      <p:ext uri="{BB962C8B-B14F-4D97-AF65-F5344CB8AC3E}">
        <p14:creationId xmlns:p14="http://schemas.microsoft.com/office/powerpoint/2010/main" val="3460568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rxiv.org/abs/1511.02116"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8DB88-6B08-B4CB-4C1F-846759F32B00}"/>
              </a:ext>
            </a:extLst>
          </p:cNvPr>
          <p:cNvSpPr>
            <a:spLocks noGrp="1"/>
          </p:cNvSpPr>
          <p:nvPr>
            <p:ph type="ctrTitle"/>
          </p:nvPr>
        </p:nvSpPr>
        <p:spPr>
          <a:xfrm>
            <a:off x="5743575" y="1218142"/>
            <a:ext cx="6010521" cy="2474119"/>
          </a:xfrm>
        </p:spPr>
        <p:txBody>
          <a:bodyPr anchor="ctr">
            <a:noAutofit/>
          </a:bodyPr>
          <a:lstStyle/>
          <a:p>
            <a:r>
              <a:rPr lang="en-US" sz="5400" dirty="0"/>
              <a:t>Hyper-Eddington accretion flows on to massive BHs</a:t>
            </a:r>
          </a:p>
        </p:txBody>
      </p:sp>
      <p:sp>
        <p:nvSpPr>
          <p:cNvPr id="3" name="Subtitle 2">
            <a:extLst>
              <a:ext uri="{FF2B5EF4-FFF2-40B4-BE49-F238E27FC236}">
                <a16:creationId xmlns:a16="http://schemas.microsoft.com/office/drawing/2014/main" id="{36E232C1-273C-4BEA-0739-B831972A5326}"/>
              </a:ext>
            </a:extLst>
          </p:cNvPr>
          <p:cNvSpPr>
            <a:spLocks noGrp="1"/>
          </p:cNvSpPr>
          <p:nvPr>
            <p:ph type="subTitle" idx="1"/>
          </p:nvPr>
        </p:nvSpPr>
        <p:spPr>
          <a:xfrm>
            <a:off x="6095999" y="3639213"/>
            <a:ext cx="5658097" cy="1655762"/>
          </a:xfrm>
        </p:spPr>
        <p:txBody>
          <a:bodyPr anchor="ctr">
            <a:normAutofit/>
          </a:bodyPr>
          <a:lstStyle/>
          <a:p>
            <a:r>
              <a:rPr lang="en-US" sz="2800" dirty="0"/>
              <a:t>Kohei </a:t>
            </a:r>
            <a:r>
              <a:rPr lang="en-US" sz="2800" dirty="0" err="1"/>
              <a:t>Inayoshi</a:t>
            </a:r>
            <a:r>
              <a:rPr lang="en-US" sz="2800" dirty="0"/>
              <a:t>, Zoltán Haiman, Jeremiah P. </a:t>
            </a:r>
            <a:r>
              <a:rPr lang="en-US" sz="2800" dirty="0" err="1"/>
              <a:t>Ostriker</a:t>
            </a:r>
            <a:endParaRPr lang="en-US" sz="2800" dirty="0"/>
          </a:p>
          <a:p>
            <a:r>
              <a:rPr lang="en-US" sz="2800" dirty="0"/>
              <a:t>(</a:t>
            </a:r>
            <a:r>
              <a:rPr lang="en-US" sz="2800" b="0" i="0" u="sng" dirty="0">
                <a:effectLst/>
                <a:hlinkClick r:id="rId3"/>
              </a:rPr>
              <a:t>arXiv:1511.02116</a:t>
            </a:r>
            <a:r>
              <a:rPr lang="en-US" sz="2800" b="0" i="0" dirty="0">
                <a:effectLst/>
              </a:rPr>
              <a:t>, Jul. 20</a:t>
            </a:r>
            <a:r>
              <a:rPr lang="en-US" sz="2800" dirty="0"/>
              <a:t>16)</a:t>
            </a:r>
          </a:p>
        </p:txBody>
      </p:sp>
      <p:sp>
        <p:nvSpPr>
          <p:cNvPr id="4" name="Subtitle 2">
            <a:extLst>
              <a:ext uri="{FF2B5EF4-FFF2-40B4-BE49-F238E27FC236}">
                <a16:creationId xmlns:a16="http://schemas.microsoft.com/office/drawing/2014/main" id="{C37AC470-CA88-30EA-B4A5-572AC3E00EB4}"/>
              </a:ext>
            </a:extLst>
          </p:cNvPr>
          <p:cNvSpPr txBox="1">
            <a:spLocks/>
          </p:cNvSpPr>
          <p:nvPr/>
        </p:nvSpPr>
        <p:spPr>
          <a:xfrm>
            <a:off x="187203" y="5731934"/>
            <a:ext cx="7787462" cy="10752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solidFill>
                  <a:schemeClr val="bg2">
                    <a:lumMod val="25000"/>
                  </a:schemeClr>
                </a:solidFill>
              </a:rPr>
              <a:t>Ana Lam</a:t>
            </a:r>
            <a:br>
              <a:rPr lang="en-US" sz="2000" b="1" dirty="0">
                <a:solidFill>
                  <a:schemeClr val="bg2">
                    <a:lumMod val="25000"/>
                  </a:schemeClr>
                </a:solidFill>
              </a:rPr>
            </a:br>
            <a:r>
              <a:rPr lang="en-US" sz="2000" b="1" dirty="0">
                <a:solidFill>
                  <a:schemeClr val="bg2">
                    <a:lumMod val="25000"/>
                  </a:schemeClr>
                </a:solidFill>
              </a:rPr>
              <a:t>Compact Objects Final</a:t>
            </a:r>
            <a:br>
              <a:rPr lang="en-US" sz="2000" b="1" dirty="0">
                <a:solidFill>
                  <a:schemeClr val="bg2">
                    <a:lumMod val="25000"/>
                  </a:schemeClr>
                </a:solidFill>
              </a:rPr>
            </a:br>
            <a:r>
              <a:rPr lang="en-US" sz="2000" b="1" dirty="0">
                <a:solidFill>
                  <a:schemeClr val="bg2">
                    <a:lumMod val="25000"/>
                  </a:schemeClr>
                </a:solidFill>
              </a:rPr>
              <a:t>May 20, 2025</a:t>
            </a:r>
          </a:p>
        </p:txBody>
      </p:sp>
      <p:sp>
        <p:nvSpPr>
          <p:cNvPr id="5" name="Subtitle 2">
            <a:extLst>
              <a:ext uri="{FF2B5EF4-FFF2-40B4-BE49-F238E27FC236}">
                <a16:creationId xmlns:a16="http://schemas.microsoft.com/office/drawing/2014/main" id="{CBAD7921-20A1-9D14-F685-2EE3B01C4E4B}"/>
              </a:ext>
            </a:extLst>
          </p:cNvPr>
          <p:cNvSpPr txBox="1">
            <a:spLocks/>
          </p:cNvSpPr>
          <p:nvPr/>
        </p:nvSpPr>
        <p:spPr>
          <a:xfrm>
            <a:off x="728599" y="4972912"/>
            <a:ext cx="2622795" cy="4376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solidFill>
                  <a:schemeClr val="bg2">
                    <a:lumMod val="75000"/>
                  </a:schemeClr>
                </a:solidFill>
              </a:rPr>
              <a:t>(Fig. Jean-Pierre </a:t>
            </a:r>
            <a:r>
              <a:rPr lang="en-US" sz="1400" dirty="0" err="1">
                <a:solidFill>
                  <a:schemeClr val="bg2">
                    <a:lumMod val="75000"/>
                  </a:schemeClr>
                </a:solidFill>
              </a:rPr>
              <a:t>Luminet</a:t>
            </a:r>
            <a:r>
              <a:rPr lang="en-US" sz="1400" dirty="0">
                <a:solidFill>
                  <a:schemeClr val="bg2">
                    <a:lumMod val="75000"/>
                  </a:schemeClr>
                </a:solidFill>
              </a:rPr>
              <a:t>, 1979)</a:t>
            </a:r>
          </a:p>
        </p:txBody>
      </p:sp>
      <p:sp>
        <p:nvSpPr>
          <p:cNvPr id="6" name="TextBox 5">
            <a:extLst>
              <a:ext uri="{FF2B5EF4-FFF2-40B4-BE49-F238E27FC236}">
                <a16:creationId xmlns:a16="http://schemas.microsoft.com/office/drawing/2014/main" id="{67DC32C9-1FF6-371C-A012-EA4C84DF423A}"/>
              </a:ext>
            </a:extLst>
          </p:cNvPr>
          <p:cNvSpPr txBox="1"/>
          <p:nvPr/>
        </p:nvSpPr>
        <p:spPr>
          <a:xfrm>
            <a:off x="9922933" y="6654800"/>
            <a:ext cx="184731" cy="369332"/>
          </a:xfrm>
          <a:prstGeom prst="rect">
            <a:avLst/>
          </a:prstGeom>
          <a:noFill/>
        </p:spPr>
        <p:txBody>
          <a:bodyPr wrap="none" rtlCol="0">
            <a:spAutoFit/>
          </a:bodyPr>
          <a:lstStyle/>
          <a:p>
            <a:endParaRPr lang="en-US" dirty="0"/>
          </a:p>
        </p:txBody>
      </p:sp>
      <p:pic>
        <p:nvPicPr>
          <p:cNvPr id="1028" name="Picture 4" descr="#">
            <a:extLst>
              <a:ext uri="{FF2B5EF4-FFF2-40B4-BE49-F238E27FC236}">
                <a16:creationId xmlns:a16="http://schemas.microsoft.com/office/drawing/2014/main" id="{148B9039-E6B3-F4C4-F9F1-5D598C622E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024" t="2364" r="11904" b="782"/>
          <a:stretch/>
        </p:blipFill>
        <p:spPr bwMode="auto">
          <a:xfrm>
            <a:off x="728599" y="1862240"/>
            <a:ext cx="4664200" cy="2974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477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FFF"/>
        </a:solidFill>
        <a:effectLst/>
      </p:bgPr>
    </p:bg>
    <p:spTree>
      <p:nvGrpSpPr>
        <p:cNvPr id="1" name="">
          <a:extLst>
            <a:ext uri="{FF2B5EF4-FFF2-40B4-BE49-F238E27FC236}">
              <a16:creationId xmlns:a16="http://schemas.microsoft.com/office/drawing/2014/main" id="{53E69F07-10B9-F5D2-7219-52BE7E7B29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8BFBA-B9B9-BBD9-6A9D-1AE73B435103}"/>
              </a:ext>
            </a:extLst>
          </p:cNvPr>
          <p:cNvSpPr>
            <a:spLocks noGrp="1"/>
          </p:cNvSpPr>
          <p:nvPr>
            <p:ph type="title"/>
          </p:nvPr>
        </p:nvSpPr>
        <p:spPr/>
        <p:txBody>
          <a:bodyPr/>
          <a:lstStyle/>
          <a:p>
            <a:r>
              <a:rPr lang="en-US" b="1" dirty="0"/>
              <a:t>Implications for SMBH Seeds</a:t>
            </a:r>
          </a:p>
        </p:txBody>
      </p:sp>
      <p:sp>
        <p:nvSpPr>
          <p:cNvPr id="9" name="Content Placeholder 2">
            <a:extLst>
              <a:ext uri="{FF2B5EF4-FFF2-40B4-BE49-F238E27FC236}">
                <a16:creationId xmlns:a16="http://schemas.microsoft.com/office/drawing/2014/main" id="{309A5EE7-856F-DD12-D5DD-D3894EFB5C9E}"/>
              </a:ext>
            </a:extLst>
          </p:cNvPr>
          <p:cNvSpPr txBox="1">
            <a:spLocks/>
          </p:cNvSpPr>
          <p:nvPr/>
        </p:nvSpPr>
        <p:spPr>
          <a:xfrm>
            <a:off x="838201" y="1825625"/>
            <a:ext cx="48910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B5059AC3-B565-8C8C-5C44-BFB26C4E2C87}"/>
                  </a:ext>
                </a:extLst>
              </p:cNvPr>
              <p:cNvSpPr>
                <a:spLocks noGrp="1"/>
              </p:cNvSpPr>
              <p:nvPr>
                <p:ph idx="1"/>
              </p:nvPr>
            </p:nvSpPr>
            <p:spPr>
              <a:xfrm>
                <a:off x="838201" y="1825625"/>
                <a:ext cx="9744634" cy="4351338"/>
              </a:xfrm>
            </p:spPr>
            <p:txBody>
              <a:bodyPr>
                <a:normAutofit/>
              </a:bodyPr>
              <a:lstStyle/>
              <a:p>
                <a:r>
                  <a:rPr lang="en-US" sz="3200" dirty="0">
                    <a:cs typeface="Courier New" panose="02070309020205020404" pitchFamily="49" charset="0"/>
                  </a:rPr>
                  <a:t>a massive BH in a dense gas cloud at the center of a DM halo with </a:t>
                </a:r>
                <a14:m>
                  <m:oMath xmlns:m="http://schemas.openxmlformats.org/officeDocument/2006/math">
                    <m:sSub>
                      <m:sSubPr>
                        <m:ctrlPr>
                          <a:rPr lang="en-US" sz="3200" i="1" smtClean="0">
                            <a:latin typeface="Cambria Math" panose="02040503050406030204" pitchFamily="18" charset="0"/>
                            <a:cs typeface="Courier New" panose="02070309020205020404" pitchFamily="49" charset="0"/>
                          </a:rPr>
                        </m:ctrlPr>
                      </m:sSubPr>
                      <m:e>
                        <m:r>
                          <a:rPr lang="en-US" sz="3200" b="0" i="1" smtClean="0">
                            <a:latin typeface="Cambria Math" panose="02040503050406030204" pitchFamily="18" charset="0"/>
                            <a:cs typeface="Courier New" panose="02070309020205020404" pitchFamily="49" charset="0"/>
                          </a:rPr>
                          <m:t>𝑇</m:t>
                        </m:r>
                      </m:e>
                      <m:sub>
                        <m:r>
                          <a:rPr lang="en-US" sz="3200" b="0" i="1" smtClean="0">
                            <a:latin typeface="Cambria Math" panose="02040503050406030204" pitchFamily="18" charset="0"/>
                            <a:cs typeface="Courier New" panose="02070309020205020404" pitchFamily="49" charset="0"/>
                          </a:rPr>
                          <m:t>𝑣</m:t>
                        </m:r>
                      </m:sub>
                    </m:sSub>
                    <m:r>
                      <a:rPr lang="en-US" sz="3200" i="1" smtClean="0">
                        <a:latin typeface="Cambria Math" panose="02040503050406030204" pitchFamily="18" charset="0"/>
                        <a:ea typeface="Cambria Math" panose="02040503050406030204" pitchFamily="18" charset="0"/>
                        <a:cs typeface="Courier New" panose="02070309020205020404" pitchFamily="49" charset="0"/>
                      </a:rPr>
                      <m:t>≳</m:t>
                    </m:r>
                    <m:sSup>
                      <m:sSupPr>
                        <m:ctrlPr>
                          <a:rPr lang="en-US" sz="3200" i="1" smtClean="0">
                            <a:latin typeface="Cambria Math" panose="02040503050406030204" pitchFamily="18" charset="0"/>
                            <a:ea typeface="Cambria Math" panose="02040503050406030204" pitchFamily="18" charset="0"/>
                            <a:cs typeface="Courier New" panose="02070309020205020404" pitchFamily="49" charset="0"/>
                          </a:rPr>
                        </m:ctrlPr>
                      </m:sSupPr>
                      <m:e>
                        <m:r>
                          <a:rPr lang="en-US" sz="3200" b="0" i="1" smtClean="0">
                            <a:latin typeface="Cambria Math" panose="02040503050406030204" pitchFamily="18" charset="0"/>
                            <a:ea typeface="Cambria Math" panose="02040503050406030204" pitchFamily="18" charset="0"/>
                            <a:cs typeface="Courier New" panose="02070309020205020404" pitchFamily="49" charset="0"/>
                          </a:rPr>
                          <m:t>10</m:t>
                        </m:r>
                      </m:e>
                      <m:sup>
                        <m:r>
                          <a:rPr lang="en-US" sz="3200" b="0" i="1" smtClean="0">
                            <a:latin typeface="Cambria Math" panose="02040503050406030204" pitchFamily="18" charset="0"/>
                            <a:ea typeface="Cambria Math" panose="02040503050406030204" pitchFamily="18" charset="0"/>
                            <a:cs typeface="Courier New" panose="02070309020205020404" pitchFamily="49" charset="0"/>
                          </a:rPr>
                          <m:t>4</m:t>
                        </m:r>
                      </m:sup>
                    </m:sSup>
                    <m:r>
                      <m:rPr>
                        <m:nor/>
                      </m:rPr>
                      <a:rPr lang="en-US" sz="3200" b="0" i="0" smtClean="0">
                        <a:latin typeface="Cambria Math" panose="02040503050406030204" pitchFamily="18" charset="0"/>
                        <a:ea typeface="Cambria Math" panose="02040503050406030204" pitchFamily="18" charset="0"/>
                        <a:cs typeface="Courier New" panose="02070309020205020404" pitchFamily="49" charset="0"/>
                      </a:rPr>
                      <m:t>K</m:t>
                    </m:r>
                  </m:oMath>
                </a14:m>
                <a:endParaRPr lang="en-US" sz="3200" dirty="0"/>
              </a:p>
              <a:p>
                <a:endParaRPr lang="en-US" sz="3200" dirty="0"/>
              </a:p>
              <a:p>
                <a:r>
                  <a:rPr lang="en-US" sz="3200" dirty="0"/>
                  <a:t>gas inflow: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0.1−1</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𝑀</m:t>
                        </m:r>
                      </m:e>
                      <m:sub>
                        <m:r>
                          <a:rPr lang="en-US" sz="3200" b="0" i="1" smtClean="0">
                            <a:latin typeface="Cambria Math" panose="02040503050406030204" pitchFamily="18" charset="0"/>
                            <a:ea typeface="Cambria Math" panose="02040503050406030204" pitchFamily="18" charset="0"/>
                          </a:rPr>
                          <m:t>⨀</m:t>
                        </m:r>
                      </m:sub>
                    </m:sSub>
                    <m:sSup>
                      <m:sSupPr>
                        <m:ctrlPr>
                          <a:rPr lang="en-US" sz="3200" b="0" i="1" smtClean="0">
                            <a:latin typeface="Cambria Math" panose="02040503050406030204" pitchFamily="18" charset="0"/>
                            <a:ea typeface="Cambria Math" panose="02040503050406030204" pitchFamily="18" charset="0"/>
                          </a:rPr>
                        </m:ctrlPr>
                      </m:sSupPr>
                      <m:e>
                        <m:r>
                          <m:rPr>
                            <m:nor/>
                          </m:rPr>
                          <a:rPr lang="en-US" sz="3200" b="0" i="0" smtClean="0">
                            <a:latin typeface="Cambria Math" panose="02040503050406030204" pitchFamily="18" charset="0"/>
                            <a:ea typeface="Cambria Math" panose="02040503050406030204" pitchFamily="18" charset="0"/>
                          </a:rPr>
                          <m:t>yr</m:t>
                        </m:r>
                      </m:e>
                      <m:sup>
                        <m:r>
                          <a:rPr lang="en-US" sz="3200" b="0" i="1" smtClean="0">
                            <a:latin typeface="Cambria Math" panose="02040503050406030204" pitchFamily="18" charset="0"/>
                            <a:ea typeface="Cambria Math" panose="02040503050406030204" pitchFamily="18" charset="0"/>
                          </a:rPr>
                          <m:t>−1</m:t>
                        </m:r>
                      </m:sup>
                    </m:sSup>
                  </m:oMath>
                </a14:m>
                <a:endParaRPr lang="en-US" sz="3200" dirty="0"/>
              </a:p>
              <a:p>
                <a:pPr lvl="1"/>
                <a14:m>
                  <m:oMath xmlns:m="http://schemas.openxmlformats.org/officeDocument/2006/math">
                    <m:r>
                      <a:rPr lang="en-US" sz="2800" b="0" i="1" smtClean="0">
                        <a:latin typeface="Cambria Math" panose="02040503050406030204" pitchFamily="18" charset="0"/>
                      </a:rPr>
                      <m:t>5000 </m:t>
                    </m:r>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𝑀</m:t>
                            </m:r>
                          </m:e>
                        </m:acc>
                      </m:e>
                      <m:sub>
                        <m:r>
                          <a:rPr lang="en-US" sz="2800" b="0" i="1" smtClean="0">
                            <a:latin typeface="Cambria Math" panose="02040503050406030204" pitchFamily="18" charset="0"/>
                          </a:rPr>
                          <m:t>𝐸𝑑𝑑</m:t>
                        </m:r>
                      </m:sub>
                    </m:sSub>
                    <m:r>
                      <a:rPr lang="en-US" sz="2800" b="0" i="1" smtClean="0">
                        <a:latin typeface="Cambria Math" panose="02040503050406030204" pitchFamily="18" charset="0"/>
                        <a:ea typeface="Cambria Math" panose="02040503050406030204" pitchFamily="18" charset="0"/>
                      </a:rPr>
                      <m:t>≃0.11</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𝑀</m:t>
                        </m:r>
                      </m:e>
                      <m:sub>
                        <m:r>
                          <a:rPr lang="en-US" sz="2800" b="0" i="1" smtClean="0">
                            <a:latin typeface="Cambria Math" panose="02040503050406030204" pitchFamily="18" charset="0"/>
                            <a:ea typeface="Cambria Math" panose="02040503050406030204" pitchFamily="18" charset="0"/>
                          </a:rPr>
                          <m:t>𝐵𝐻</m:t>
                        </m:r>
                        <m:r>
                          <a:rPr lang="en-US" sz="2800" b="0" i="1" smtClean="0">
                            <a:latin typeface="Cambria Math" panose="02040503050406030204" pitchFamily="18" charset="0"/>
                            <a:ea typeface="Cambria Math" panose="02040503050406030204" pitchFamily="18" charset="0"/>
                          </a:rPr>
                          <m:t>,4</m:t>
                        </m:r>
                      </m:sub>
                    </m:s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𝑀</m:t>
                        </m:r>
                      </m:e>
                      <m:sub>
                        <m:r>
                          <a:rPr lang="en-US" sz="2800" i="1">
                            <a:latin typeface="Cambria Math" panose="02040503050406030204" pitchFamily="18" charset="0"/>
                            <a:ea typeface="Cambria Math" panose="02040503050406030204" pitchFamily="18" charset="0"/>
                          </a:rPr>
                          <m:t>⨀</m:t>
                        </m:r>
                      </m:sub>
                    </m:sSub>
                    <m:sSup>
                      <m:sSupPr>
                        <m:ctrlPr>
                          <a:rPr lang="en-US" sz="2800" i="1">
                            <a:latin typeface="Cambria Math" panose="02040503050406030204" pitchFamily="18" charset="0"/>
                            <a:ea typeface="Cambria Math" panose="02040503050406030204" pitchFamily="18" charset="0"/>
                          </a:rPr>
                        </m:ctrlPr>
                      </m:sSupPr>
                      <m:e>
                        <m:r>
                          <m:rPr>
                            <m:nor/>
                          </m:rPr>
                          <a:rPr lang="en-US" sz="2800">
                            <a:latin typeface="Cambria Math" panose="02040503050406030204" pitchFamily="18" charset="0"/>
                            <a:ea typeface="Cambria Math" panose="02040503050406030204" pitchFamily="18" charset="0"/>
                          </a:rPr>
                          <m:t>yr</m:t>
                        </m:r>
                      </m:e>
                      <m:sup>
                        <m:r>
                          <a:rPr lang="en-US" sz="2800" i="1">
                            <a:latin typeface="Cambria Math" panose="02040503050406030204" pitchFamily="18" charset="0"/>
                            <a:ea typeface="Cambria Math" panose="02040503050406030204" pitchFamily="18" charset="0"/>
                          </a:rPr>
                          <m:t>−1</m:t>
                        </m:r>
                      </m:sup>
                    </m:sSup>
                  </m:oMath>
                </a14:m>
                <a:endParaRPr lang="en-US" sz="2800" dirty="0"/>
              </a:p>
              <a:p>
                <a:pPr lvl="1"/>
                <a14:m>
                  <m:oMath xmlns:m="http://schemas.openxmlformats.org/officeDocument/2006/math">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𝑀</m:t>
                        </m:r>
                      </m:e>
                      <m:sub>
                        <m:r>
                          <a:rPr lang="en-US" sz="2800" b="0" i="1" smtClean="0">
                            <a:latin typeface="Cambria Math" panose="02040503050406030204" pitchFamily="18" charset="0"/>
                            <a:ea typeface="Cambria Math" panose="02040503050406030204" pitchFamily="18" charset="0"/>
                          </a:rPr>
                          <m:t>𝐵𝐻</m:t>
                        </m:r>
                      </m:sub>
                    </m:sSub>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10</m:t>
                        </m:r>
                      </m:e>
                      <m:sup>
                        <m:r>
                          <a:rPr lang="en-US" sz="2800" b="0" i="1" smtClean="0">
                            <a:latin typeface="Cambria Math" panose="02040503050406030204" pitchFamily="18" charset="0"/>
                            <a:ea typeface="Cambria Math" panose="02040503050406030204" pitchFamily="18" charset="0"/>
                          </a:rPr>
                          <m:t>5</m:t>
                        </m:r>
                      </m:sup>
                    </m:sSup>
                  </m:oMath>
                </a14:m>
                <a:r>
                  <a:rPr lang="en-US" sz="2800" dirty="0">
                    <a:ea typeface="Cambria Math" panose="02040503050406030204" pitchFamily="18" charset="0"/>
                  </a:rPr>
                  <a:t>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𝑀</m:t>
                        </m:r>
                      </m:e>
                      <m:sub>
                        <m:r>
                          <a:rPr lang="en-US" sz="2800" i="1">
                            <a:latin typeface="Cambria Math" panose="02040503050406030204" pitchFamily="18" charset="0"/>
                            <a:ea typeface="Cambria Math" panose="02040503050406030204" pitchFamily="18" charset="0"/>
                          </a:rPr>
                          <m:t>⨀</m:t>
                        </m:r>
                      </m:sub>
                    </m:sSub>
                  </m:oMath>
                </a14:m>
                <a:r>
                  <a:rPr lang="en-US" sz="2800" dirty="0"/>
                  <a:t> (</a:t>
                </a:r>
                <a14:m>
                  <m:oMath xmlns:m="http://schemas.openxmlformats.org/officeDocument/2006/math">
                    <m:sSup>
                      <m:sSupPr>
                        <m:ctrlPr>
                          <a:rPr lang="en-US" sz="2800" i="1">
                            <a:latin typeface="Cambria Math" panose="02040503050406030204" pitchFamily="18" charset="0"/>
                            <a:ea typeface="Cambria Math" panose="02040503050406030204" pitchFamily="18" charset="0"/>
                          </a:rPr>
                        </m:ctrlPr>
                      </m:sSupPr>
                      <m:e>
                        <m:r>
                          <a:rPr lang="en-US" sz="280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10</m:t>
                        </m:r>
                      </m:e>
                      <m:sup>
                        <m:r>
                          <a:rPr lang="en-US" sz="2800" i="1">
                            <a:latin typeface="Cambria Math" panose="02040503050406030204" pitchFamily="18" charset="0"/>
                            <a:ea typeface="Cambria Math" panose="02040503050406030204" pitchFamily="18" charset="0"/>
                          </a:rPr>
                          <m:t>5</m:t>
                        </m:r>
                      </m:sup>
                    </m:sSup>
                    <m:r>
                      <m:rPr>
                        <m:nor/>
                      </m:rPr>
                      <a:rPr lang="en-US" sz="2800" b="0" i="0" smtClean="0">
                        <a:latin typeface="Cambria Math" panose="02040503050406030204" pitchFamily="18" charset="0"/>
                        <a:ea typeface="Cambria Math" panose="02040503050406030204" pitchFamily="18" charset="0"/>
                      </a:rPr>
                      <m:t>yr</m:t>
                    </m:r>
                    <m:r>
                      <m:rPr>
                        <m:nor/>
                      </m:rPr>
                      <a:rPr lang="en-US" sz="2800" b="0" i="0" smtClean="0">
                        <a:latin typeface="Cambria Math" panose="02040503050406030204" pitchFamily="18" charset="0"/>
                        <a:ea typeface="Cambria Math" panose="02040503050406030204" pitchFamily="18" charset="0"/>
                      </a:rPr>
                      <m:t>)</m:t>
                    </m:r>
                  </m:oMath>
                </a14:m>
                <a:endParaRPr lang="en-US" sz="2800" b="0" dirty="0">
                  <a:ea typeface="Cambria Math" panose="02040503050406030204" pitchFamily="18" charset="0"/>
                </a:endParaRPr>
              </a:p>
              <a:p>
                <a:pPr lvl="1"/>
                <a:r>
                  <a:rPr lang="en-US" sz="2800" dirty="0"/>
                  <a:t>BH can still grow to </a:t>
                </a:r>
                <a14:m>
                  <m:oMath xmlns:m="http://schemas.openxmlformats.org/officeDocument/2006/math">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10</m:t>
                        </m:r>
                      </m:e>
                      <m:sup>
                        <m:r>
                          <a:rPr lang="en-US" sz="2800" b="0" i="1" smtClean="0">
                            <a:latin typeface="Cambria Math" panose="02040503050406030204" pitchFamily="18" charset="0"/>
                            <a:ea typeface="Cambria Math" panose="02040503050406030204" pitchFamily="18" charset="0"/>
                          </a:rPr>
                          <m:t>9</m:t>
                        </m:r>
                      </m:sup>
                    </m:sSup>
                  </m:oMath>
                </a14:m>
                <a:r>
                  <a:rPr lang="en-US" sz="2800" dirty="0">
                    <a:ea typeface="Cambria Math" panose="02040503050406030204" pitchFamily="18" charset="0"/>
                  </a:rPr>
                  <a:t>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𝑀</m:t>
                        </m:r>
                      </m:e>
                      <m:sub>
                        <m:r>
                          <a:rPr lang="en-US" sz="2800" i="1">
                            <a:latin typeface="Cambria Math" panose="02040503050406030204" pitchFamily="18" charset="0"/>
                            <a:ea typeface="Cambria Math" panose="02040503050406030204" pitchFamily="18" charset="0"/>
                          </a:rPr>
                          <m:t>⨀</m:t>
                        </m:r>
                      </m:sub>
                    </m:sSub>
                  </m:oMath>
                </a14:m>
                <a:r>
                  <a:rPr lang="en-US" sz="2800" dirty="0"/>
                  <a:t>  at conventional BH growth timescales from </a:t>
                </a:r>
                <a14:m>
                  <m:oMath xmlns:m="http://schemas.openxmlformats.org/officeDocument/2006/math">
                    <m:r>
                      <a:rPr lang="en-US" sz="2800" b="0" i="1" smtClean="0">
                        <a:latin typeface="Cambria Math" panose="02040503050406030204" pitchFamily="18" charset="0"/>
                      </a:rPr>
                      <m:t>𝑧</m:t>
                    </m:r>
                    <m:r>
                      <a:rPr lang="en-US" sz="2800" b="0" i="1" smtClean="0">
                        <a:latin typeface="Cambria Math" panose="02040503050406030204" pitchFamily="18" charset="0"/>
                      </a:rPr>
                      <m:t>=20</m:t>
                    </m:r>
                  </m:oMath>
                </a14:m>
                <a:r>
                  <a:rPr lang="en-US" sz="2800" dirty="0"/>
                  <a:t> to </a:t>
                </a:r>
                <a14:m>
                  <m:oMath xmlns:m="http://schemas.openxmlformats.org/officeDocument/2006/math">
                    <m:r>
                      <a:rPr lang="en-US" sz="2800" b="0" i="1" smtClean="0">
                        <a:latin typeface="Cambria Math" panose="02040503050406030204" pitchFamily="18" charset="0"/>
                      </a:rPr>
                      <m:t>7</m:t>
                    </m:r>
                  </m:oMath>
                </a14:m>
                <a:r>
                  <a:rPr lang="en-US" sz="2800" dirty="0"/>
                  <a:t> (</a:t>
                </a:r>
                <a14:m>
                  <m:oMath xmlns:m="http://schemas.openxmlformats.org/officeDocument/2006/math">
                    <m:r>
                      <a:rPr lang="en-US" sz="2800" i="1" dirty="0" smtClean="0">
                        <a:latin typeface="Cambria Math" panose="02040503050406030204" pitchFamily="18" charset="0"/>
                        <a:ea typeface="Cambria Math" panose="02040503050406030204" pitchFamily="18" charset="0"/>
                      </a:rPr>
                      <m:t>≃</m:t>
                    </m:r>
                    <m:r>
                      <a:rPr lang="en-US" sz="2800" b="0" i="1" dirty="0" smtClean="0">
                        <a:latin typeface="Cambria Math" panose="02040503050406030204" pitchFamily="18" charset="0"/>
                        <a:ea typeface="Cambria Math" panose="02040503050406030204" pitchFamily="18" charset="0"/>
                      </a:rPr>
                      <m:t>0.57 </m:t>
                    </m:r>
                    <m:r>
                      <m:rPr>
                        <m:nor/>
                      </m:rPr>
                      <a:rPr lang="en-US" sz="2800" b="0" i="0" dirty="0" smtClean="0">
                        <a:latin typeface="Cambria Math" panose="02040503050406030204" pitchFamily="18" charset="0"/>
                        <a:ea typeface="Cambria Math" panose="02040503050406030204" pitchFamily="18" charset="0"/>
                      </a:rPr>
                      <m:t>Gyr</m:t>
                    </m:r>
                  </m:oMath>
                </a14:m>
                <a:r>
                  <a:rPr lang="en-US" sz="2800" dirty="0"/>
                  <a:t>)</a:t>
                </a:r>
              </a:p>
            </p:txBody>
          </p:sp>
        </mc:Choice>
        <mc:Fallback>
          <p:sp>
            <p:nvSpPr>
              <p:cNvPr id="5" name="Content Placeholder 2">
                <a:extLst>
                  <a:ext uri="{FF2B5EF4-FFF2-40B4-BE49-F238E27FC236}">
                    <a16:creationId xmlns:a16="http://schemas.microsoft.com/office/drawing/2014/main" id="{B5059AC3-B565-8C8C-5C44-BFB26C4E2C87}"/>
                  </a:ext>
                </a:extLst>
              </p:cNvPr>
              <p:cNvSpPr>
                <a:spLocks noGrp="1" noRot="1" noChangeAspect="1" noMove="1" noResize="1" noEditPoints="1" noAdjustHandles="1" noChangeArrowheads="1" noChangeShapeType="1" noTextEdit="1"/>
              </p:cNvSpPr>
              <p:nvPr>
                <p:ph idx="1"/>
              </p:nvPr>
            </p:nvSpPr>
            <p:spPr>
              <a:xfrm>
                <a:off x="838201" y="1825625"/>
                <a:ext cx="9744634" cy="4351338"/>
              </a:xfrm>
              <a:blipFill>
                <a:blip r:embed="rId3"/>
                <a:stretch>
                  <a:fillRect l="-1432" t="-2907"/>
                </a:stretch>
              </a:blipFill>
            </p:spPr>
            <p:txBody>
              <a:bodyPr/>
              <a:lstStyle/>
              <a:p>
                <a:r>
                  <a:rPr lang="en-US">
                    <a:noFill/>
                  </a:rPr>
                  <a:t> </a:t>
                </a:r>
              </a:p>
            </p:txBody>
          </p:sp>
        </mc:Fallback>
      </mc:AlternateContent>
    </p:spTree>
    <p:extLst>
      <p:ext uri="{BB962C8B-B14F-4D97-AF65-F5344CB8AC3E}">
        <p14:creationId xmlns:p14="http://schemas.microsoft.com/office/powerpoint/2010/main" val="36262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FFF"/>
        </a:solidFill>
        <a:effectLst/>
      </p:bgPr>
    </p:bg>
    <p:spTree>
      <p:nvGrpSpPr>
        <p:cNvPr id="1" name="">
          <a:extLst>
            <a:ext uri="{FF2B5EF4-FFF2-40B4-BE49-F238E27FC236}">
              <a16:creationId xmlns:a16="http://schemas.microsoft.com/office/drawing/2014/main" id="{C06BBB7C-41B3-D9D5-2FB3-A97057F5A7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9BD3BF-FBC1-3A6C-803A-AD0ABD63ABC1}"/>
              </a:ext>
            </a:extLst>
          </p:cNvPr>
          <p:cNvSpPr>
            <a:spLocks noGrp="1"/>
          </p:cNvSpPr>
          <p:nvPr>
            <p:ph type="title"/>
          </p:nvPr>
        </p:nvSpPr>
        <p:spPr/>
        <p:txBody>
          <a:bodyPr/>
          <a:lstStyle/>
          <a:p>
            <a:r>
              <a:rPr lang="en-US" b="1" dirty="0"/>
              <a:t>Observational Signatures</a:t>
            </a:r>
          </a:p>
        </p:txBody>
      </p:sp>
      <p:sp>
        <p:nvSpPr>
          <p:cNvPr id="9" name="Content Placeholder 2">
            <a:extLst>
              <a:ext uri="{FF2B5EF4-FFF2-40B4-BE49-F238E27FC236}">
                <a16:creationId xmlns:a16="http://schemas.microsoft.com/office/drawing/2014/main" id="{0DB20F48-2A66-6AAB-6E89-5CCC22C7E988}"/>
              </a:ext>
            </a:extLst>
          </p:cNvPr>
          <p:cNvSpPr txBox="1">
            <a:spLocks/>
          </p:cNvSpPr>
          <p:nvPr/>
        </p:nvSpPr>
        <p:spPr>
          <a:xfrm>
            <a:off x="838201" y="1825625"/>
            <a:ext cx="48910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A6AF5D-4090-FC47-EB7A-0F814E2DD4ED}"/>
                  </a:ext>
                </a:extLst>
              </p:cNvPr>
              <p:cNvSpPr>
                <a:spLocks noGrp="1"/>
              </p:cNvSpPr>
              <p:nvPr>
                <p:ph idx="1"/>
              </p:nvPr>
            </p:nvSpPr>
            <p:spPr>
              <a:xfrm>
                <a:off x="838201" y="1825625"/>
                <a:ext cx="9744634" cy="4351338"/>
              </a:xfrm>
            </p:spPr>
            <p:txBody>
              <a:bodyPr>
                <a:normAutofit/>
              </a:bodyPr>
              <a:lstStyle/>
              <a:p>
                <a14:m>
                  <m:oMath xmlns:m="http://schemas.openxmlformats.org/officeDocument/2006/math">
                    <m:r>
                      <a:rPr lang="en-US" sz="3200" b="0" i="1" smtClean="0">
                        <a:latin typeface="Cambria Math" panose="02040503050406030204" pitchFamily="18" charset="0"/>
                        <a:cs typeface="Courier New" panose="02070309020205020404" pitchFamily="49" charset="0"/>
                      </a:rPr>
                      <m:t>𝑍</m:t>
                    </m:r>
                    <m:r>
                      <a:rPr lang="en-US" sz="3200" b="0" i="1" smtClean="0">
                        <a:latin typeface="Cambria Math" panose="02040503050406030204" pitchFamily="18" charset="0"/>
                        <a:ea typeface="Cambria Math" panose="02040503050406030204" pitchFamily="18" charset="0"/>
                        <a:cs typeface="Courier New" panose="02070309020205020404" pitchFamily="49" charset="0"/>
                      </a:rPr>
                      <m:t>≃0</m:t>
                    </m:r>
                  </m:oMath>
                </a14:m>
                <a:r>
                  <a:rPr lang="en-US" sz="3200" dirty="0">
                    <a:cs typeface="Courier New" panose="02070309020205020404" pitchFamily="49" charset="0"/>
                  </a:rPr>
                  <a:t>:</a:t>
                </a:r>
              </a:p>
              <a:p>
                <a:pPr lvl="1"/>
                <a:r>
                  <a:rPr lang="en-US" sz="2800" dirty="0">
                    <a:cs typeface="Courier New" panose="02070309020205020404" pitchFamily="49" charset="0"/>
                  </a:rPr>
                  <a:t>LAE’s with hyper-Eddington accretion would exhibit no X-rays and </a:t>
                </a:r>
                <a14:m>
                  <m:oMath xmlns:m="http://schemas.openxmlformats.org/officeDocument/2006/math">
                    <m:sSub>
                      <m:sSubPr>
                        <m:ctrlPr>
                          <a:rPr lang="en-US" sz="2800" i="1" smtClean="0">
                            <a:latin typeface="Cambria Math" panose="02040503050406030204" pitchFamily="18" charset="0"/>
                            <a:cs typeface="Courier New" panose="02070309020205020404" pitchFamily="49" charset="0"/>
                          </a:rPr>
                        </m:ctrlPr>
                      </m:sSubPr>
                      <m:e>
                        <m:r>
                          <a:rPr lang="en-US" sz="2800" b="0" i="1" smtClean="0">
                            <a:latin typeface="Cambria Math" panose="02040503050406030204" pitchFamily="18" charset="0"/>
                            <a:cs typeface="Courier New" panose="02070309020205020404" pitchFamily="49" charset="0"/>
                          </a:rPr>
                          <m:t>𝐿</m:t>
                        </m:r>
                      </m:e>
                      <m:sub>
                        <m:r>
                          <a:rPr lang="en-US" sz="2800" b="0" i="1" smtClean="0">
                            <a:latin typeface="Cambria Math" panose="02040503050406030204" pitchFamily="18" charset="0"/>
                            <a:cs typeface="Courier New" panose="02070309020205020404" pitchFamily="49" charset="0"/>
                          </a:rPr>
                          <m:t>𝐿𝑦</m:t>
                        </m:r>
                        <m:r>
                          <a:rPr lang="en-US" sz="2800" b="0" i="1" smtClean="0">
                            <a:latin typeface="Cambria Math" panose="02040503050406030204" pitchFamily="18" charset="0"/>
                            <a:ea typeface="Cambria Math" panose="02040503050406030204" pitchFamily="18" charset="0"/>
                            <a:cs typeface="Courier New" panose="02070309020205020404" pitchFamily="49" charset="0"/>
                          </a:rPr>
                          <m:t>𝛼</m:t>
                        </m:r>
                      </m:sub>
                    </m:sSub>
                    <m:r>
                      <a:rPr lang="en-US" sz="2800" i="1" smtClean="0">
                        <a:latin typeface="Cambria Math" panose="02040503050406030204" pitchFamily="18" charset="0"/>
                        <a:ea typeface="Cambria Math" panose="02040503050406030204" pitchFamily="18" charset="0"/>
                        <a:cs typeface="Courier New" panose="02070309020205020404" pitchFamily="49" charset="0"/>
                      </a:rPr>
                      <m:t>≃</m:t>
                    </m:r>
                    <m:r>
                      <a:rPr lang="en-US" sz="2800" b="0" i="1" smtClean="0">
                        <a:latin typeface="Cambria Math" panose="02040503050406030204" pitchFamily="18" charset="0"/>
                        <a:ea typeface="Cambria Math" panose="02040503050406030204" pitchFamily="18" charset="0"/>
                        <a:cs typeface="Courier New" panose="02070309020205020404" pitchFamily="49" charset="0"/>
                      </a:rPr>
                      <m:t>2×</m:t>
                    </m:r>
                    <m:sSup>
                      <m:sSupPr>
                        <m:ctrlPr>
                          <a:rPr lang="en-US" sz="2800" b="0" i="1" smtClean="0">
                            <a:latin typeface="Cambria Math" panose="02040503050406030204" pitchFamily="18" charset="0"/>
                            <a:ea typeface="Cambria Math" panose="02040503050406030204" pitchFamily="18" charset="0"/>
                            <a:cs typeface="Courier New" panose="02070309020205020404" pitchFamily="49" charset="0"/>
                          </a:rPr>
                        </m:ctrlPr>
                      </m:sSupPr>
                      <m:e>
                        <m:r>
                          <a:rPr lang="en-US" sz="2800" b="0" i="1" smtClean="0">
                            <a:latin typeface="Cambria Math" panose="02040503050406030204" pitchFamily="18" charset="0"/>
                            <a:ea typeface="Cambria Math" panose="02040503050406030204" pitchFamily="18" charset="0"/>
                            <a:cs typeface="Courier New" panose="02070309020205020404" pitchFamily="49" charset="0"/>
                          </a:rPr>
                          <m:t>10</m:t>
                        </m:r>
                      </m:e>
                      <m:sup>
                        <m:r>
                          <a:rPr lang="en-US" sz="2800" b="0" i="1" smtClean="0">
                            <a:latin typeface="Cambria Math" panose="02040503050406030204" pitchFamily="18" charset="0"/>
                            <a:ea typeface="Cambria Math" panose="02040503050406030204" pitchFamily="18" charset="0"/>
                            <a:cs typeface="Courier New" panose="02070309020205020404" pitchFamily="49" charset="0"/>
                          </a:rPr>
                          <m:t>38</m:t>
                        </m:r>
                      </m:sup>
                    </m:sSup>
                    <m:r>
                      <m:rPr>
                        <m:nor/>
                      </m:rPr>
                      <a:rPr lang="en-US" sz="2800" b="0" i="0" smtClean="0">
                        <a:latin typeface="Cambria Math" panose="02040503050406030204" pitchFamily="18" charset="0"/>
                        <a:ea typeface="Cambria Math" panose="02040503050406030204" pitchFamily="18" charset="0"/>
                        <a:cs typeface="Courier New" panose="02070309020205020404" pitchFamily="49" charset="0"/>
                      </a:rPr>
                      <m:t>erg</m:t>
                    </m:r>
                    <m:r>
                      <m:rPr>
                        <m:nor/>
                      </m:rPr>
                      <a:rPr lang="en-US" sz="2800" b="0" i="0" smtClean="0">
                        <a:latin typeface="Cambria Math" panose="02040503050406030204" pitchFamily="18" charset="0"/>
                        <a:ea typeface="Cambria Math" panose="02040503050406030204" pitchFamily="18" charset="0"/>
                        <a:cs typeface="Courier New" panose="02070309020205020404" pitchFamily="49" charset="0"/>
                      </a:rPr>
                      <m:t> </m:t>
                    </m:r>
                    <m:sSup>
                      <m:sSupPr>
                        <m:ctrlPr>
                          <a:rPr lang="en-US" sz="2800" b="0" i="1" smtClean="0">
                            <a:latin typeface="Cambria Math" panose="02040503050406030204" pitchFamily="18" charset="0"/>
                            <a:ea typeface="Cambria Math" panose="02040503050406030204" pitchFamily="18" charset="0"/>
                            <a:cs typeface="Courier New" panose="02070309020205020404" pitchFamily="49" charset="0"/>
                          </a:rPr>
                        </m:ctrlPr>
                      </m:sSupPr>
                      <m:e>
                        <m:r>
                          <m:rPr>
                            <m:nor/>
                          </m:rPr>
                          <a:rPr lang="en-US" sz="2800" b="0" i="0" smtClean="0">
                            <a:latin typeface="Cambria Math" panose="02040503050406030204" pitchFamily="18" charset="0"/>
                            <a:ea typeface="Cambria Math" panose="02040503050406030204" pitchFamily="18" charset="0"/>
                            <a:cs typeface="Courier New" panose="02070309020205020404" pitchFamily="49" charset="0"/>
                          </a:rPr>
                          <m:t>s</m:t>
                        </m:r>
                      </m:e>
                      <m:sup>
                        <m:r>
                          <a:rPr lang="en-US" sz="2800" b="0" i="1" smtClean="0">
                            <a:latin typeface="Cambria Math" panose="02040503050406030204" pitchFamily="18" charset="0"/>
                            <a:ea typeface="Cambria Math" panose="02040503050406030204" pitchFamily="18" charset="0"/>
                            <a:cs typeface="Courier New" panose="02070309020205020404" pitchFamily="49" charset="0"/>
                          </a:rPr>
                          <m:t>−1</m:t>
                        </m:r>
                      </m:sup>
                    </m:sSup>
                    <m:sSubSup>
                      <m:sSubSupPr>
                        <m:ctrlPr>
                          <a:rPr lang="en-US" sz="2800" b="0" i="1" smtClean="0">
                            <a:latin typeface="Cambria Math" panose="02040503050406030204" pitchFamily="18" charset="0"/>
                            <a:ea typeface="Cambria Math" panose="02040503050406030204" pitchFamily="18" charset="0"/>
                            <a:cs typeface="Courier New" panose="02070309020205020404" pitchFamily="49" charset="0"/>
                          </a:rPr>
                        </m:ctrlPr>
                      </m:sSubSupPr>
                      <m:e>
                        <m:r>
                          <a:rPr lang="en-US" sz="2800" b="0" i="1" smtClean="0">
                            <a:latin typeface="Cambria Math" panose="02040503050406030204" pitchFamily="18" charset="0"/>
                            <a:ea typeface="Cambria Math" panose="02040503050406030204" pitchFamily="18" charset="0"/>
                            <a:cs typeface="Courier New" panose="02070309020205020404" pitchFamily="49" charset="0"/>
                          </a:rPr>
                          <m:t>𝑀</m:t>
                        </m:r>
                      </m:e>
                      <m:sub>
                        <m:r>
                          <a:rPr lang="en-US" sz="2800" b="0" i="1" smtClean="0">
                            <a:latin typeface="Cambria Math" panose="02040503050406030204" pitchFamily="18" charset="0"/>
                            <a:ea typeface="Cambria Math" panose="02040503050406030204" pitchFamily="18" charset="0"/>
                            <a:cs typeface="Courier New" panose="02070309020205020404" pitchFamily="49" charset="0"/>
                          </a:rPr>
                          <m:t>𝐵𝐻</m:t>
                        </m:r>
                        <m:r>
                          <a:rPr lang="en-US" sz="2800" b="0" i="1" smtClean="0">
                            <a:latin typeface="Cambria Math" panose="02040503050406030204" pitchFamily="18" charset="0"/>
                            <a:ea typeface="Cambria Math" panose="02040503050406030204" pitchFamily="18" charset="0"/>
                            <a:cs typeface="Courier New" panose="02070309020205020404" pitchFamily="49" charset="0"/>
                          </a:rPr>
                          <m:t>,4</m:t>
                        </m:r>
                      </m:sub>
                      <m:sup>
                        <m:r>
                          <a:rPr lang="en-US" sz="2800" b="0" i="1" smtClean="0">
                            <a:latin typeface="Cambria Math" panose="02040503050406030204" pitchFamily="18" charset="0"/>
                            <a:ea typeface="Cambria Math" panose="02040503050406030204" pitchFamily="18" charset="0"/>
                            <a:cs typeface="Courier New" panose="02070309020205020404" pitchFamily="49" charset="0"/>
                          </a:rPr>
                          <m:t>3</m:t>
                        </m:r>
                      </m:sup>
                    </m:sSubSup>
                    <m:sSubSup>
                      <m:sSubSupPr>
                        <m:ctrlPr>
                          <a:rPr lang="en-US" sz="2800" b="0" i="1" smtClean="0">
                            <a:latin typeface="Cambria Math" panose="02040503050406030204" pitchFamily="18" charset="0"/>
                            <a:ea typeface="Cambria Math" panose="02040503050406030204" pitchFamily="18" charset="0"/>
                            <a:cs typeface="Courier New" panose="02070309020205020404" pitchFamily="49" charset="0"/>
                          </a:rPr>
                        </m:ctrlPr>
                      </m:sSubSupPr>
                      <m:e>
                        <m:r>
                          <a:rPr lang="en-US" sz="2800" b="0" i="1" smtClean="0">
                            <a:latin typeface="Cambria Math" panose="02040503050406030204" pitchFamily="18" charset="0"/>
                            <a:ea typeface="Cambria Math" panose="02040503050406030204" pitchFamily="18" charset="0"/>
                            <a:cs typeface="Courier New" panose="02070309020205020404" pitchFamily="49" charset="0"/>
                          </a:rPr>
                          <m:t>𝑛</m:t>
                        </m:r>
                      </m:e>
                      <m:sub>
                        <m:r>
                          <a:rPr lang="en-US" sz="2800" b="0" i="1" smtClean="0">
                            <a:latin typeface="Cambria Math" panose="02040503050406030204" pitchFamily="18" charset="0"/>
                            <a:ea typeface="Cambria Math" panose="02040503050406030204" pitchFamily="18" charset="0"/>
                            <a:cs typeface="Courier New" panose="02070309020205020404" pitchFamily="49" charset="0"/>
                          </a:rPr>
                          <m:t>∞</m:t>
                        </m:r>
                      </m:sub>
                      <m:sup>
                        <m:r>
                          <a:rPr lang="en-US" sz="2800" b="0" i="1" smtClean="0">
                            <a:latin typeface="Cambria Math" panose="02040503050406030204" pitchFamily="18" charset="0"/>
                            <a:ea typeface="Cambria Math" panose="02040503050406030204" pitchFamily="18" charset="0"/>
                            <a:cs typeface="Courier New" panose="02070309020205020404" pitchFamily="49" charset="0"/>
                          </a:rPr>
                          <m:t>2</m:t>
                        </m:r>
                      </m:sup>
                    </m:sSubSup>
                  </m:oMath>
                </a14:m>
                <a:endParaRPr lang="en-US" dirty="0"/>
              </a:p>
              <a:p>
                <a:pPr lvl="1"/>
                <a:r>
                  <a:rPr lang="en-US" dirty="0"/>
                  <a:t>for </a:t>
                </a:r>
                <a14:m>
                  <m:oMath xmlns:m="http://schemas.openxmlformats.org/officeDocument/2006/math">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5−6</m:t>
                        </m:r>
                      </m:sup>
                    </m:sSup>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i="1" smtClean="0">
                            <a:latin typeface="Cambria Math" panose="02040503050406030204" pitchFamily="18" charset="0"/>
                            <a:ea typeface="Cambria Math" panose="02040503050406030204" pitchFamily="18" charset="0"/>
                          </a:rPr>
                          <m:t>⨀</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𝐿𝑦</m:t>
                        </m:r>
                        <m:r>
                          <a:rPr lang="en-US" b="0" i="1" smtClean="0">
                            <a:latin typeface="Cambria Math" panose="02040503050406030204" pitchFamily="18" charset="0"/>
                            <a:ea typeface="Cambria Math" panose="02040503050406030204" pitchFamily="18" charset="0"/>
                          </a:rPr>
                          <m:t>𝛼</m:t>
                        </m:r>
                      </m:sub>
                    </m:sSub>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42−44</m:t>
                        </m:r>
                      </m:sup>
                    </m:sSup>
                    <m:r>
                      <m:rPr>
                        <m:nor/>
                      </m:rPr>
                      <a:rPr lang="en-US" b="0" i="0" smtClean="0">
                        <a:latin typeface="Cambria Math" panose="02040503050406030204" pitchFamily="18" charset="0"/>
                        <a:ea typeface="Cambria Math" panose="02040503050406030204" pitchFamily="18" charset="0"/>
                      </a:rPr>
                      <m:t>erg</m:t>
                    </m:r>
                    <m:r>
                      <m:rPr>
                        <m:nor/>
                      </m:rPr>
                      <a:rPr lang="en-US" b="0" i="0"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m:rPr>
                            <m:nor/>
                          </m:rPr>
                          <a:rPr lang="en-US" b="0" i="0" smtClean="0">
                            <a:latin typeface="Cambria Math" panose="02040503050406030204" pitchFamily="18" charset="0"/>
                            <a:ea typeface="Cambria Math" panose="02040503050406030204" pitchFamily="18" charset="0"/>
                          </a:rPr>
                          <m:t>s</m:t>
                        </m:r>
                      </m:e>
                      <m:sup>
                        <m:r>
                          <a:rPr lang="en-US" b="0" i="1" smtClean="0">
                            <a:latin typeface="Cambria Math" panose="02040503050406030204" pitchFamily="18" charset="0"/>
                            <a:ea typeface="Cambria Math" panose="02040503050406030204" pitchFamily="18" charset="0"/>
                          </a:rPr>
                          <m:t>−1</m:t>
                        </m:r>
                      </m:sup>
                    </m:sSup>
                  </m:oMath>
                </a14:m>
                <a:endParaRPr lang="en-US" dirty="0"/>
              </a:p>
              <a:p>
                <a:pPr lvl="1"/>
                <a:endParaRPr lang="en-US" dirty="0"/>
              </a:p>
              <a:p>
                <a14:m>
                  <m:oMath xmlns:m="http://schemas.openxmlformats.org/officeDocument/2006/math">
                    <m:r>
                      <a:rPr lang="en-US" sz="3200" b="0" i="1" smtClean="0">
                        <a:latin typeface="Cambria Math" panose="02040503050406030204" pitchFamily="18" charset="0"/>
                        <a:cs typeface="Courier New" panose="02070309020205020404" pitchFamily="49" charset="0"/>
                      </a:rPr>
                      <m:t>𝑍</m:t>
                    </m:r>
                    <m:r>
                      <a:rPr lang="en-US" sz="3200" b="0" i="1" smtClean="0">
                        <a:latin typeface="Cambria Math" panose="02040503050406030204" pitchFamily="18" charset="0"/>
                        <a:ea typeface="Cambria Math" panose="02040503050406030204" pitchFamily="18" charset="0"/>
                        <a:cs typeface="Courier New" panose="02070309020205020404" pitchFamily="49" charset="0"/>
                      </a:rPr>
                      <m:t>≃</m:t>
                    </m:r>
                    <m:sSup>
                      <m:sSupPr>
                        <m:ctrlPr>
                          <a:rPr lang="en-US" sz="3200" b="0" i="1" smtClean="0">
                            <a:latin typeface="Cambria Math" panose="02040503050406030204" pitchFamily="18" charset="0"/>
                            <a:ea typeface="Cambria Math" panose="02040503050406030204" pitchFamily="18" charset="0"/>
                            <a:cs typeface="Courier New" panose="02070309020205020404" pitchFamily="49" charset="0"/>
                          </a:rPr>
                        </m:ctrlPr>
                      </m:sSupPr>
                      <m:e>
                        <m:r>
                          <a:rPr lang="en-US" sz="3200" b="0" i="1" smtClean="0">
                            <a:latin typeface="Cambria Math" panose="02040503050406030204" pitchFamily="18" charset="0"/>
                            <a:ea typeface="Cambria Math" panose="02040503050406030204" pitchFamily="18" charset="0"/>
                            <a:cs typeface="Courier New" panose="02070309020205020404" pitchFamily="49" charset="0"/>
                          </a:rPr>
                          <m:t>10</m:t>
                        </m:r>
                      </m:e>
                      <m:sup>
                        <m:r>
                          <a:rPr lang="en-US" sz="3200" b="0" i="1" smtClean="0">
                            <a:latin typeface="Cambria Math" panose="02040503050406030204" pitchFamily="18" charset="0"/>
                            <a:ea typeface="Cambria Math" panose="02040503050406030204" pitchFamily="18" charset="0"/>
                            <a:cs typeface="Courier New" panose="02070309020205020404" pitchFamily="49" charset="0"/>
                          </a:rPr>
                          <m:t>−3</m:t>
                        </m:r>
                      </m:sup>
                    </m:sSup>
                    <m:sSub>
                      <m:sSubPr>
                        <m:ctrlPr>
                          <a:rPr lang="en-US" sz="3200" b="0" i="1" smtClean="0">
                            <a:latin typeface="Cambria Math" panose="02040503050406030204" pitchFamily="18" charset="0"/>
                            <a:ea typeface="Cambria Math" panose="02040503050406030204" pitchFamily="18" charset="0"/>
                            <a:cs typeface="Courier New" panose="02070309020205020404" pitchFamily="49" charset="0"/>
                          </a:rPr>
                        </m:ctrlPr>
                      </m:sSubPr>
                      <m:e>
                        <m:r>
                          <a:rPr lang="en-US" sz="3200" b="0" i="1" smtClean="0">
                            <a:latin typeface="Cambria Math" panose="02040503050406030204" pitchFamily="18" charset="0"/>
                            <a:ea typeface="Cambria Math" panose="02040503050406030204" pitchFamily="18" charset="0"/>
                            <a:cs typeface="Courier New" panose="02070309020205020404" pitchFamily="49" charset="0"/>
                          </a:rPr>
                          <m:t>𝑍</m:t>
                        </m:r>
                      </m:e>
                      <m:sub>
                        <m:r>
                          <a:rPr lang="en-US" sz="3200" b="0" i="1" smtClean="0">
                            <a:latin typeface="Cambria Math" panose="02040503050406030204" pitchFamily="18" charset="0"/>
                            <a:ea typeface="Cambria Math" panose="02040503050406030204" pitchFamily="18" charset="0"/>
                            <a:cs typeface="Courier New" panose="02070309020205020404" pitchFamily="49" charset="0"/>
                          </a:rPr>
                          <m:t>⨀</m:t>
                        </m:r>
                      </m:sub>
                    </m:sSub>
                  </m:oMath>
                </a14:m>
                <a:r>
                  <a:rPr lang="en-US" sz="3200" dirty="0">
                    <a:cs typeface="Courier New" panose="02070309020205020404" pitchFamily="49" charset="0"/>
                  </a:rPr>
                  <a:t>:</a:t>
                </a:r>
              </a:p>
              <a:p>
                <a:pPr lvl="1"/>
                <a:r>
                  <a:rPr lang="en-US" sz="2800" dirty="0">
                    <a:cs typeface="Courier New" panose="02070309020205020404" pitchFamily="49" charset="0"/>
                  </a:rPr>
                  <a:t>buried AGN in U/LIRGs, radiation from photosphere is absorbed by dust at some </a:t>
                </a:r>
                <a14:m>
                  <m:oMath xmlns:m="http://schemas.openxmlformats.org/officeDocument/2006/math">
                    <m:r>
                      <a:rPr lang="en-US" sz="2800" i="1" smtClean="0">
                        <a:latin typeface="Cambria Math" panose="02040503050406030204" pitchFamily="18" charset="0"/>
                        <a:ea typeface="Cambria Math" panose="02040503050406030204" pitchFamily="18" charset="0"/>
                        <a:cs typeface="Courier New" panose="02070309020205020404" pitchFamily="49" charset="0"/>
                      </a:rPr>
                      <m:t>~</m:t>
                    </m:r>
                    <m:sSub>
                      <m:sSubPr>
                        <m:ctrlPr>
                          <a:rPr lang="en-US" sz="2800" i="1" smtClean="0">
                            <a:latin typeface="Cambria Math" panose="02040503050406030204" pitchFamily="18" charset="0"/>
                            <a:ea typeface="Cambria Math" panose="02040503050406030204" pitchFamily="18" charset="0"/>
                            <a:cs typeface="Courier New" panose="02070309020205020404" pitchFamily="49" charset="0"/>
                          </a:rPr>
                        </m:ctrlPr>
                      </m:sSubPr>
                      <m:e>
                        <m:r>
                          <a:rPr lang="en-US" sz="2800" b="0" i="1" smtClean="0">
                            <a:latin typeface="Cambria Math" panose="02040503050406030204" pitchFamily="18" charset="0"/>
                            <a:ea typeface="Cambria Math" panose="02040503050406030204" pitchFamily="18" charset="0"/>
                            <a:cs typeface="Courier New" panose="02070309020205020404" pitchFamily="49" charset="0"/>
                          </a:rPr>
                          <m:t>𝑅</m:t>
                        </m:r>
                      </m:e>
                      <m:sub>
                        <m:r>
                          <m:rPr>
                            <m:nor/>
                          </m:rPr>
                          <a:rPr lang="en-US" sz="2800" b="0" i="0" smtClean="0">
                            <a:latin typeface="Cambria Math" panose="02040503050406030204" pitchFamily="18" charset="0"/>
                            <a:ea typeface="Cambria Math" panose="02040503050406030204" pitchFamily="18" charset="0"/>
                            <a:cs typeface="Courier New" panose="02070309020205020404" pitchFamily="49" charset="0"/>
                          </a:rPr>
                          <m:t>dust</m:t>
                        </m:r>
                      </m:sub>
                    </m:sSub>
                  </m:oMath>
                </a14:m>
                <a:r>
                  <a:rPr lang="en-US" dirty="0"/>
                  <a:t> </a:t>
                </a:r>
                <a:r>
                  <a:rPr lang="en-US" sz="2800" dirty="0"/>
                  <a:t>and re-emitted as IR radiation</a:t>
                </a:r>
              </a:p>
              <a:p>
                <a:endParaRPr lang="en-US" dirty="0"/>
              </a:p>
              <a:p>
                <a:endParaRPr lang="en-US" sz="2800" dirty="0"/>
              </a:p>
            </p:txBody>
          </p:sp>
        </mc:Choice>
        <mc:Fallback xmlns="">
          <p:sp>
            <p:nvSpPr>
              <p:cNvPr id="3" name="Content Placeholder 2">
                <a:extLst>
                  <a:ext uri="{FF2B5EF4-FFF2-40B4-BE49-F238E27FC236}">
                    <a16:creationId xmlns:a16="http://schemas.microsoft.com/office/drawing/2014/main" id="{4AA6AF5D-4090-FC47-EB7A-0F814E2DD4ED}"/>
                  </a:ext>
                </a:extLst>
              </p:cNvPr>
              <p:cNvSpPr>
                <a:spLocks noGrp="1" noRot="1" noChangeAspect="1" noMove="1" noResize="1" noEditPoints="1" noAdjustHandles="1" noChangeArrowheads="1" noChangeShapeType="1" noTextEdit="1"/>
              </p:cNvSpPr>
              <p:nvPr>
                <p:ph idx="1"/>
              </p:nvPr>
            </p:nvSpPr>
            <p:spPr>
              <a:xfrm>
                <a:off x="838201" y="1825625"/>
                <a:ext cx="9744634" cy="4351338"/>
              </a:xfrm>
              <a:blipFill>
                <a:blip r:embed="rId3"/>
                <a:stretch>
                  <a:fillRect l="-1432" t="-2907"/>
                </a:stretch>
              </a:blipFill>
            </p:spPr>
            <p:txBody>
              <a:bodyPr/>
              <a:lstStyle/>
              <a:p>
                <a:r>
                  <a:rPr lang="en-US">
                    <a:noFill/>
                  </a:rPr>
                  <a:t> </a:t>
                </a:r>
              </a:p>
            </p:txBody>
          </p:sp>
        </mc:Fallback>
      </mc:AlternateContent>
    </p:spTree>
    <p:extLst>
      <p:ext uri="{BB962C8B-B14F-4D97-AF65-F5344CB8AC3E}">
        <p14:creationId xmlns:p14="http://schemas.microsoft.com/office/powerpoint/2010/main" val="4194970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FFF"/>
        </a:solidFill>
        <a:effectLst/>
      </p:bgPr>
    </p:bg>
    <p:spTree>
      <p:nvGrpSpPr>
        <p:cNvPr id="1" name="">
          <a:extLst>
            <a:ext uri="{FF2B5EF4-FFF2-40B4-BE49-F238E27FC236}">
              <a16:creationId xmlns:a16="http://schemas.microsoft.com/office/drawing/2014/main" id="{32FD3706-05A9-ACF8-1E56-7898FB5114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85205-654A-7EFA-5222-9C8F870A78F9}"/>
              </a:ext>
            </a:extLst>
          </p:cNvPr>
          <p:cNvSpPr>
            <a:spLocks noGrp="1"/>
          </p:cNvSpPr>
          <p:nvPr>
            <p:ph type="title"/>
          </p:nvPr>
        </p:nvSpPr>
        <p:spPr/>
        <p:txBody>
          <a:bodyPr/>
          <a:lstStyle/>
          <a:p>
            <a:r>
              <a:rPr lang="en-US" b="1" dirty="0"/>
              <a:t>Summary + Caveats</a:t>
            </a:r>
          </a:p>
        </p:txBody>
      </p:sp>
      <p:sp>
        <p:nvSpPr>
          <p:cNvPr id="9" name="Content Placeholder 2">
            <a:extLst>
              <a:ext uri="{FF2B5EF4-FFF2-40B4-BE49-F238E27FC236}">
                <a16:creationId xmlns:a16="http://schemas.microsoft.com/office/drawing/2014/main" id="{F948373F-2997-53CF-F256-04E1B1EFEC96}"/>
              </a:ext>
            </a:extLst>
          </p:cNvPr>
          <p:cNvSpPr txBox="1">
            <a:spLocks/>
          </p:cNvSpPr>
          <p:nvPr/>
        </p:nvSpPr>
        <p:spPr>
          <a:xfrm>
            <a:off x="838201" y="1825625"/>
            <a:ext cx="48910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F698FB3-A516-9AB4-E9CB-65F713035700}"/>
                  </a:ext>
                </a:extLst>
              </p:cNvPr>
              <p:cNvSpPr>
                <a:spLocks noGrp="1"/>
              </p:cNvSpPr>
              <p:nvPr>
                <p:ph idx="1"/>
              </p:nvPr>
            </p:nvSpPr>
            <p:spPr>
              <a:xfrm>
                <a:off x="838201" y="1825625"/>
                <a:ext cx="9744634" cy="4351338"/>
              </a:xfrm>
            </p:spPr>
            <p:txBody>
              <a:bodyPr>
                <a:normAutofit fontScale="85000" lnSpcReduction="10000"/>
              </a:bodyPr>
              <a:lstStyle/>
              <a:p>
                <a:r>
                  <a:rPr lang="en-US" sz="2800" dirty="0"/>
                  <a:t>1D hydrodynamical simulations solution for spherically symmetric hyper-Eddington accretion onto massive BH seeds </a:t>
                </a:r>
                <a:r>
                  <a:rPr lang="en-US" dirty="0"/>
                  <a:t>(</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𝐵</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5000 </m:t>
                    </m:r>
                    <m:sSub>
                      <m:sSubPr>
                        <m:ctrlPr>
                          <a:rPr lang="en-US" b="0"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𝑀</m:t>
                            </m:r>
                          </m:e>
                        </m:acc>
                      </m:e>
                      <m:sub>
                        <m:r>
                          <a:rPr lang="en-US" b="0" i="1" smtClean="0">
                            <a:latin typeface="Cambria Math" panose="02040503050406030204" pitchFamily="18" charset="0"/>
                            <a:ea typeface="Cambria Math" panose="02040503050406030204" pitchFamily="18" charset="0"/>
                          </a:rPr>
                          <m:t>𝐸𝑑𝑑</m:t>
                        </m:r>
                      </m:sub>
                    </m:sSub>
                  </m:oMath>
                </a14:m>
                <a:r>
                  <a:rPr lang="en-US" dirty="0"/>
                  <a:t>)</a:t>
                </a:r>
              </a:p>
              <a:p>
                <a:endParaRPr lang="en-US" sz="2800" dirty="0"/>
              </a:p>
              <a:p>
                <a:r>
                  <a:rPr lang="en-US" dirty="0"/>
                  <a:t>Emergent luminosity is </a:t>
                </a:r>
                <a14:m>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𝐸𝑑𝑑</m:t>
                        </m:r>
                      </m:sub>
                    </m:sSub>
                  </m:oMath>
                </a14:m>
                <a:r>
                  <a:rPr lang="en-US" sz="2800" dirty="0"/>
                  <a:t>, photon-trapping</a:t>
                </a:r>
              </a:p>
              <a:p>
                <a:endParaRPr lang="en-US" dirty="0"/>
              </a:p>
              <a:p>
                <a:r>
                  <a:rPr lang="en-US" sz="2800" dirty="0"/>
                  <a:t>valid for rapid growth of SMBHs, could explain LAE without X-rays and luminous infrared sources with hot dust emission</a:t>
                </a:r>
              </a:p>
              <a:p>
                <a:endParaRPr lang="en-US" dirty="0"/>
              </a:p>
              <a:p>
                <a:r>
                  <a:rPr lang="en-US" sz="2800" dirty="0"/>
                  <a:t>exclude collimated outflows + jets from the inner accretion disk</a:t>
                </a:r>
              </a:p>
              <a:p>
                <a:endParaRPr lang="en-US" dirty="0"/>
              </a:p>
              <a:p>
                <a:r>
                  <a:rPr lang="en-US" sz="2800" dirty="0"/>
                  <a:t>RT instabilities could arise in the H II region</a:t>
                </a:r>
              </a:p>
            </p:txBody>
          </p:sp>
        </mc:Choice>
        <mc:Fallback>
          <p:sp>
            <p:nvSpPr>
              <p:cNvPr id="3" name="Content Placeholder 2">
                <a:extLst>
                  <a:ext uri="{FF2B5EF4-FFF2-40B4-BE49-F238E27FC236}">
                    <a16:creationId xmlns:a16="http://schemas.microsoft.com/office/drawing/2014/main" id="{6F698FB3-A516-9AB4-E9CB-65F713035700}"/>
                  </a:ext>
                </a:extLst>
              </p:cNvPr>
              <p:cNvSpPr>
                <a:spLocks noGrp="1" noRot="1" noChangeAspect="1" noMove="1" noResize="1" noEditPoints="1" noAdjustHandles="1" noChangeArrowheads="1" noChangeShapeType="1" noTextEdit="1"/>
              </p:cNvSpPr>
              <p:nvPr>
                <p:ph idx="1"/>
              </p:nvPr>
            </p:nvSpPr>
            <p:spPr>
              <a:xfrm>
                <a:off x="838201" y="1825625"/>
                <a:ext cx="9744634" cy="4351338"/>
              </a:xfrm>
              <a:blipFill>
                <a:blip r:embed="rId3"/>
                <a:stretch>
                  <a:fillRect l="-911" t="-2616" b="-3198"/>
                </a:stretch>
              </a:blipFill>
            </p:spPr>
            <p:txBody>
              <a:bodyPr/>
              <a:lstStyle/>
              <a:p>
                <a:r>
                  <a:rPr lang="en-US">
                    <a:noFill/>
                  </a:rPr>
                  <a:t> </a:t>
                </a:r>
              </a:p>
            </p:txBody>
          </p:sp>
        </mc:Fallback>
      </mc:AlternateContent>
    </p:spTree>
    <p:extLst>
      <p:ext uri="{BB962C8B-B14F-4D97-AF65-F5344CB8AC3E}">
        <p14:creationId xmlns:p14="http://schemas.microsoft.com/office/powerpoint/2010/main" val="1769297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9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FC67-63B0-2899-5B20-41202B5ED467}"/>
              </a:ext>
            </a:extLst>
          </p:cNvPr>
          <p:cNvSpPr>
            <a:spLocks noGrp="1"/>
          </p:cNvSpPr>
          <p:nvPr>
            <p:ph type="title"/>
          </p:nvPr>
        </p:nvSpPr>
        <p:spPr/>
        <p:txBody>
          <a:bodyPr>
            <a:normAutofit/>
          </a:bodyPr>
          <a:lstStyle/>
          <a:p>
            <a:r>
              <a:rPr lang="en-US" sz="4000" b="1" dirty="0"/>
              <a:t>Fermi Problem: How many hyper-Eddington BHs could we possibly observe with JWST?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DE171E9-9F40-2583-DA70-FB1E782CC50E}"/>
                  </a:ext>
                </a:extLst>
              </p:cNvPr>
              <p:cNvSpPr>
                <a:spLocks noGrp="1"/>
              </p:cNvSpPr>
              <p:nvPr>
                <p:ph idx="1"/>
              </p:nvPr>
            </p:nvSpPr>
            <p:spPr>
              <a:xfrm>
                <a:off x="838200" y="1690688"/>
                <a:ext cx="5850799" cy="4914809"/>
              </a:xfrm>
            </p:spPr>
            <p:txBody>
              <a:bodyPr>
                <a:normAutofit fontScale="47500" lnSpcReduction="20000"/>
              </a:bodyPr>
              <a:lstStyle/>
              <a:p>
                <a:r>
                  <a:rPr lang="en-US" sz="4400" dirty="0"/>
                  <a:t>hyper-Eddington accreting BHs in LAEs:</a:t>
                </a:r>
              </a:p>
              <a:p>
                <a:pPr lvl="1"/>
                <a14:m>
                  <m:oMath xmlns:m="http://schemas.openxmlformats.org/officeDocument/2006/math">
                    <m:sSub>
                      <m:sSubPr>
                        <m:ctrlPr>
                          <a:rPr lang="en-US" sz="2900" i="1" smtClean="0">
                            <a:latin typeface="Cambria Math" panose="02040503050406030204" pitchFamily="18" charset="0"/>
                          </a:rPr>
                        </m:ctrlPr>
                      </m:sSubPr>
                      <m:e>
                        <m:r>
                          <a:rPr lang="en-US" sz="2900" b="0" i="1" smtClean="0">
                            <a:latin typeface="Cambria Math" panose="02040503050406030204" pitchFamily="18" charset="0"/>
                          </a:rPr>
                          <m:t>𝑛</m:t>
                        </m:r>
                      </m:e>
                      <m:sub>
                        <m:r>
                          <a:rPr lang="en-US" sz="2900" b="0" i="1" smtClean="0">
                            <a:latin typeface="Cambria Math" panose="02040503050406030204" pitchFamily="18" charset="0"/>
                          </a:rPr>
                          <m:t>𝐿𝐴𝐸</m:t>
                        </m:r>
                      </m:sub>
                    </m:sSub>
                    <m:r>
                      <a:rPr lang="en-US" sz="2900" b="0" i="1" smtClean="0">
                        <a:latin typeface="Cambria Math" panose="02040503050406030204" pitchFamily="18" charset="0"/>
                      </a:rPr>
                      <m:t>: </m:t>
                    </m:r>
                  </m:oMath>
                </a14:m>
                <a:r>
                  <a:rPr lang="en-US" sz="2900" dirty="0"/>
                  <a:t>LAE luminosity function (Konno et al. 2017)</a:t>
                </a:r>
              </a:p>
              <a:p>
                <a:pPr lvl="1"/>
                <a14:m>
                  <m:oMath xmlns:m="http://schemas.openxmlformats.org/officeDocument/2006/math">
                    <m:sSub>
                      <m:sSubPr>
                        <m:ctrlPr>
                          <a:rPr lang="en-US" sz="2900" i="1" smtClean="0">
                            <a:latin typeface="Cambria Math" panose="02040503050406030204" pitchFamily="18" charset="0"/>
                          </a:rPr>
                        </m:ctrlPr>
                      </m:sSubPr>
                      <m:e>
                        <m:r>
                          <a:rPr lang="en-US" sz="2900" b="0" i="1" smtClean="0">
                            <a:latin typeface="Cambria Math" panose="02040503050406030204" pitchFamily="18" charset="0"/>
                          </a:rPr>
                          <m:t>𝑓</m:t>
                        </m:r>
                      </m:e>
                      <m:sub>
                        <m:r>
                          <m:rPr>
                            <m:nor/>
                          </m:rPr>
                          <a:rPr lang="en-US" sz="2900" b="0" i="0" smtClean="0">
                            <a:latin typeface="Cambria Math" panose="02040503050406030204" pitchFamily="18" charset="0"/>
                          </a:rPr>
                          <m:t>X</m:t>
                        </m:r>
                        <m:r>
                          <m:rPr>
                            <m:nor/>
                          </m:rPr>
                          <a:rPr lang="en-US" sz="2900" b="0" i="0" smtClean="0">
                            <a:latin typeface="Cambria Math" panose="02040503050406030204" pitchFamily="18" charset="0"/>
                          </a:rPr>
                          <m:t>−</m:t>
                        </m:r>
                        <m:r>
                          <m:rPr>
                            <m:nor/>
                          </m:rPr>
                          <a:rPr lang="en-US" sz="2900" b="0" i="0" smtClean="0">
                            <a:latin typeface="Cambria Math" panose="02040503050406030204" pitchFamily="18" charset="0"/>
                          </a:rPr>
                          <m:t>ray</m:t>
                        </m:r>
                        <m:r>
                          <m:rPr>
                            <m:nor/>
                          </m:rPr>
                          <a:rPr lang="en-US" sz="2900" b="0" i="0" smtClean="0">
                            <a:latin typeface="Cambria Math" panose="02040503050406030204" pitchFamily="18" charset="0"/>
                          </a:rPr>
                          <m:t> </m:t>
                        </m:r>
                        <m:r>
                          <m:rPr>
                            <m:nor/>
                          </m:rPr>
                          <a:rPr lang="en-US" sz="2900" b="0" i="0" smtClean="0">
                            <a:latin typeface="Cambria Math" panose="02040503050406030204" pitchFamily="18" charset="0"/>
                          </a:rPr>
                          <m:t>faint</m:t>
                        </m:r>
                      </m:sub>
                    </m:sSub>
                    <m:r>
                      <a:rPr lang="en-US" sz="2900" i="1" smtClean="0">
                        <a:latin typeface="Cambria Math" panose="02040503050406030204" pitchFamily="18" charset="0"/>
                        <a:ea typeface="Cambria Math" panose="02040503050406030204" pitchFamily="18" charset="0"/>
                      </a:rPr>
                      <m:t>≈</m:t>
                    </m:r>
                    <m:r>
                      <a:rPr lang="en-US" sz="2900" b="0" i="1" smtClean="0">
                        <a:latin typeface="Cambria Math" panose="02040503050406030204" pitchFamily="18" charset="0"/>
                        <a:ea typeface="Cambria Math" panose="02040503050406030204" pitchFamily="18" charset="0"/>
                      </a:rPr>
                      <m:t>0.75−0.0.9 </m:t>
                    </m:r>
                  </m:oMath>
                </a14:m>
                <a:r>
                  <a:rPr lang="en-US" sz="2900" dirty="0"/>
                  <a:t> (Malhotra et al. 2003)</a:t>
                </a:r>
              </a:p>
              <a:p>
                <a:pPr lvl="1"/>
                <a14:m>
                  <m:oMath xmlns:m="http://schemas.openxmlformats.org/officeDocument/2006/math">
                    <m:sSub>
                      <m:sSubPr>
                        <m:ctrlPr>
                          <a:rPr lang="en-US" sz="2900" i="1" smtClean="0">
                            <a:latin typeface="Cambria Math" panose="02040503050406030204" pitchFamily="18" charset="0"/>
                          </a:rPr>
                        </m:ctrlPr>
                      </m:sSubPr>
                      <m:e>
                        <m:r>
                          <a:rPr lang="en-US" sz="2900" b="0" i="1" smtClean="0">
                            <a:latin typeface="Cambria Math" panose="02040503050406030204" pitchFamily="18" charset="0"/>
                          </a:rPr>
                          <m:t>𝑓</m:t>
                        </m:r>
                      </m:e>
                      <m:sub>
                        <m:r>
                          <m:rPr>
                            <m:nor/>
                          </m:rPr>
                          <a:rPr lang="en-US" sz="2900" b="0" i="0" smtClean="0">
                            <a:latin typeface="Cambria Math" panose="02040503050406030204" pitchFamily="18" charset="0"/>
                          </a:rPr>
                          <m:t>HEBH</m:t>
                        </m:r>
                      </m:sub>
                    </m:sSub>
                    <m:r>
                      <a:rPr lang="en-US" sz="2900" i="1" smtClean="0">
                        <a:latin typeface="Cambria Math" panose="02040503050406030204" pitchFamily="18" charset="0"/>
                        <a:ea typeface="Cambria Math" panose="02040503050406030204" pitchFamily="18" charset="0"/>
                      </a:rPr>
                      <m:t>≈</m:t>
                    </m:r>
                    <m:r>
                      <a:rPr lang="en-US" sz="2900" b="0" i="1" smtClean="0">
                        <a:latin typeface="Cambria Math" panose="02040503050406030204" pitchFamily="18" charset="0"/>
                        <a:ea typeface="Cambria Math" panose="02040503050406030204" pitchFamily="18" charset="0"/>
                      </a:rPr>
                      <m:t>0.01−0.1</m:t>
                    </m:r>
                  </m:oMath>
                </a14:m>
                <a:r>
                  <a:rPr lang="en-US" sz="2900" dirty="0"/>
                  <a:t> </a:t>
                </a:r>
                <a:r>
                  <a:rPr lang="en-US" sz="2200" dirty="0"/>
                  <a:t>(my conservative estimate lol…)</a:t>
                </a:r>
              </a:p>
              <a:p>
                <a:endParaRPr lang="en-US" sz="4400" dirty="0"/>
              </a:p>
              <a:p>
                <a:r>
                  <a:rPr lang="en-US" sz="4400" dirty="0"/>
                  <a:t>JWST LAE sensitivity:</a:t>
                </a:r>
              </a:p>
              <a:p>
                <a:pPr lvl="1"/>
                <a14:m>
                  <m:oMath xmlns:m="http://schemas.openxmlformats.org/officeDocument/2006/math">
                    <m:r>
                      <a:rPr lang="en-US" sz="2900" i="1" dirty="0" smtClean="0">
                        <a:latin typeface="Cambria Math" panose="02040503050406030204" pitchFamily="18" charset="0"/>
                        <a:ea typeface="Cambria Math" panose="02040503050406030204" pitchFamily="18" charset="0"/>
                      </a:rPr>
                      <m:t>~</m:t>
                    </m:r>
                    <m:r>
                      <a:rPr lang="en-US" sz="2900" b="0" i="1" dirty="0" smtClean="0">
                        <a:latin typeface="Cambria Math" panose="02040503050406030204" pitchFamily="18" charset="0"/>
                        <a:ea typeface="Cambria Math" panose="02040503050406030204" pitchFamily="18" charset="0"/>
                      </a:rPr>
                      <m:t>100 </m:t>
                    </m:r>
                    <m:sSup>
                      <m:sSupPr>
                        <m:ctrlPr>
                          <a:rPr lang="en-US" sz="2900" b="0" i="1" dirty="0" smtClean="0">
                            <a:latin typeface="Cambria Math" panose="02040503050406030204" pitchFamily="18" charset="0"/>
                            <a:ea typeface="Cambria Math" panose="02040503050406030204" pitchFamily="18" charset="0"/>
                          </a:rPr>
                        </m:ctrlPr>
                      </m:sSupPr>
                      <m:e>
                        <m:r>
                          <m:rPr>
                            <m:nor/>
                          </m:rPr>
                          <a:rPr lang="en-US" sz="2900" b="0" i="0" dirty="0" smtClean="0">
                            <a:latin typeface="Cambria Math" panose="02040503050406030204" pitchFamily="18" charset="0"/>
                            <a:ea typeface="Cambria Math" panose="02040503050406030204" pitchFamily="18" charset="0"/>
                          </a:rPr>
                          <m:t>arcmin</m:t>
                        </m:r>
                      </m:e>
                      <m:sup>
                        <m:r>
                          <a:rPr lang="en-US" sz="2900" b="0" i="1" dirty="0" smtClean="0">
                            <a:latin typeface="Cambria Math" panose="02040503050406030204" pitchFamily="18" charset="0"/>
                            <a:ea typeface="Cambria Math" panose="02040503050406030204" pitchFamily="18" charset="0"/>
                          </a:rPr>
                          <m:t>2</m:t>
                        </m:r>
                      </m:sup>
                    </m:sSup>
                  </m:oMath>
                </a14:m>
                <a:r>
                  <a:rPr lang="en-US" sz="2900" dirty="0"/>
                  <a:t>(JADES Survey)</a:t>
                </a:r>
              </a:p>
              <a:p>
                <a:pPr lvl="1"/>
                <a14:m>
                  <m:oMath xmlns:m="http://schemas.openxmlformats.org/officeDocument/2006/math">
                    <m:r>
                      <a:rPr lang="en-US" sz="2900" i="1" smtClean="0">
                        <a:latin typeface="Cambria Math" panose="02040503050406030204" pitchFamily="18" charset="0"/>
                        <a:ea typeface="Cambria Math" panose="02040503050406030204" pitchFamily="18" charset="0"/>
                      </a:rPr>
                      <m:t>∆</m:t>
                    </m:r>
                    <m:r>
                      <a:rPr lang="en-US" sz="2900" b="0" i="1" smtClean="0">
                        <a:latin typeface="Cambria Math" panose="02040503050406030204" pitchFamily="18" charset="0"/>
                        <a:ea typeface="Cambria Math" panose="02040503050406030204" pitchFamily="18" charset="0"/>
                      </a:rPr>
                      <m:t>𝑉</m:t>
                    </m:r>
                    <m:r>
                      <a:rPr lang="en-US" sz="2900" b="0" i="1" smtClean="0">
                        <a:latin typeface="Cambria Math" panose="02040503050406030204" pitchFamily="18" charset="0"/>
                        <a:ea typeface="Cambria Math" panose="02040503050406030204" pitchFamily="18" charset="0"/>
                      </a:rPr>
                      <m:t>≈7.2×</m:t>
                    </m:r>
                    <m:sSup>
                      <m:sSupPr>
                        <m:ctrlPr>
                          <a:rPr lang="en-US" sz="2900" b="0" i="1" smtClean="0">
                            <a:latin typeface="Cambria Math" panose="02040503050406030204" pitchFamily="18" charset="0"/>
                            <a:ea typeface="Cambria Math" panose="02040503050406030204" pitchFamily="18" charset="0"/>
                          </a:rPr>
                        </m:ctrlPr>
                      </m:sSupPr>
                      <m:e>
                        <m:r>
                          <a:rPr lang="en-US" sz="2900" b="0" i="1" smtClean="0">
                            <a:latin typeface="Cambria Math" panose="02040503050406030204" pitchFamily="18" charset="0"/>
                            <a:ea typeface="Cambria Math" panose="02040503050406030204" pitchFamily="18" charset="0"/>
                          </a:rPr>
                          <m:t>10</m:t>
                        </m:r>
                      </m:e>
                      <m:sup>
                        <m:r>
                          <a:rPr lang="en-US" sz="2900" b="0" i="1" smtClean="0">
                            <a:latin typeface="Cambria Math" panose="02040503050406030204" pitchFamily="18" charset="0"/>
                            <a:ea typeface="Cambria Math" panose="02040503050406030204" pitchFamily="18" charset="0"/>
                          </a:rPr>
                          <m:t>10</m:t>
                        </m:r>
                      </m:sup>
                    </m:sSup>
                    <m:r>
                      <a:rPr lang="en-US" sz="2900" b="0" i="1" smtClean="0">
                        <a:latin typeface="Cambria Math" panose="02040503050406030204" pitchFamily="18" charset="0"/>
                        <a:ea typeface="Cambria Math" panose="02040503050406030204" pitchFamily="18" charset="0"/>
                      </a:rPr>
                      <m:t> </m:t>
                    </m:r>
                    <m:sSup>
                      <m:sSupPr>
                        <m:ctrlPr>
                          <a:rPr lang="en-US" sz="2900" b="0" i="1" smtClean="0">
                            <a:latin typeface="Cambria Math" panose="02040503050406030204" pitchFamily="18" charset="0"/>
                            <a:ea typeface="Cambria Math" panose="02040503050406030204" pitchFamily="18" charset="0"/>
                          </a:rPr>
                        </m:ctrlPr>
                      </m:sSupPr>
                      <m:e>
                        <m:r>
                          <m:rPr>
                            <m:nor/>
                          </m:rPr>
                          <a:rPr lang="en-US" sz="2900" b="0" i="0" smtClean="0">
                            <a:latin typeface="Cambria Math" panose="02040503050406030204" pitchFamily="18" charset="0"/>
                            <a:ea typeface="Cambria Math" panose="02040503050406030204" pitchFamily="18" charset="0"/>
                          </a:rPr>
                          <m:t>M</m:t>
                        </m:r>
                        <m:r>
                          <m:rPr>
                            <m:nor/>
                          </m:rPr>
                          <a:rPr lang="en-US" sz="2900" b="0" i="0" smtClean="0">
                            <a:latin typeface="Cambria Math" panose="02040503050406030204" pitchFamily="18" charset="0"/>
                            <a:ea typeface="Cambria Math" panose="02040503050406030204" pitchFamily="18" charset="0"/>
                          </a:rPr>
                          <m:t>pc</m:t>
                        </m:r>
                      </m:e>
                      <m:sup>
                        <m:r>
                          <a:rPr lang="en-US" sz="2900" b="0" i="1" smtClean="0">
                            <a:latin typeface="Cambria Math" panose="02040503050406030204" pitchFamily="18" charset="0"/>
                            <a:ea typeface="Cambria Math" panose="02040503050406030204" pitchFamily="18" charset="0"/>
                          </a:rPr>
                          <m:t>3</m:t>
                        </m:r>
                      </m:sup>
                    </m:sSup>
                    <m:sSup>
                      <m:sSupPr>
                        <m:ctrlPr>
                          <a:rPr lang="en-US" sz="2900" b="0" i="1" smtClean="0">
                            <a:latin typeface="Cambria Math" panose="02040503050406030204" pitchFamily="18" charset="0"/>
                            <a:ea typeface="Cambria Math" panose="02040503050406030204" pitchFamily="18" charset="0"/>
                          </a:rPr>
                        </m:ctrlPr>
                      </m:sSupPr>
                      <m:e>
                        <m:r>
                          <m:rPr>
                            <m:nor/>
                          </m:rPr>
                          <a:rPr lang="en-US" sz="2900" b="0" i="0" smtClean="0">
                            <a:latin typeface="Cambria Math" panose="02040503050406030204" pitchFamily="18" charset="0"/>
                            <a:ea typeface="Cambria Math" panose="02040503050406030204" pitchFamily="18" charset="0"/>
                          </a:rPr>
                          <m:t>str</m:t>
                        </m:r>
                      </m:e>
                      <m:sup>
                        <m:r>
                          <a:rPr lang="en-US" sz="2900" b="0" i="1" smtClean="0">
                            <a:latin typeface="Cambria Math" panose="02040503050406030204" pitchFamily="18" charset="0"/>
                            <a:ea typeface="Cambria Math" panose="02040503050406030204" pitchFamily="18" charset="0"/>
                          </a:rPr>
                          <m:t>−1</m:t>
                        </m:r>
                      </m:sup>
                    </m:sSup>
                  </m:oMath>
                </a14:m>
                <a:r>
                  <a:rPr lang="en-US" sz="2900" dirty="0"/>
                  <a:t> (Ned Wright’s Cosmo calculator)</a:t>
                </a:r>
              </a:p>
              <a:p>
                <a:pPr lvl="1"/>
                <a:endParaRPr lang="en-US" sz="2900" dirty="0"/>
              </a:p>
              <a:p>
                <a:pPr lvl="1"/>
                <a:endParaRPr lang="en-US" sz="2900" dirty="0"/>
              </a:p>
              <a:p>
                <a:r>
                  <a:rPr lang="en-US" sz="4400" dirty="0"/>
                  <a:t>steady hyper-Eddington accretion timescales:</a:t>
                </a:r>
              </a:p>
              <a:p>
                <a:pPr lvl="1"/>
                <a14:m>
                  <m:oMath xmlns:m="http://schemas.openxmlformats.org/officeDocument/2006/math">
                    <m:sSub>
                      <m:sSubPr>
                        <m:ctrlPr>
                          <a:rPr lang="en-US" sz="2900" i="1" smtClean="0">
                            <a:latin typeface="Cambria Math" panose="02040503050406030204" pitchFamily="18" charset="0"/>
                          </a:rPr>
                        </m:ctrlPr>
                      </m:sSubPr>
                      <m:e>
                        <m:r>
                          <a:rPr lang="en-US" sz="2900" b="0" i="1" smtClean="0">
                            <a:latin typeface="Cambria Math" panose="02040503050406030204" pitchFamily="18" charset="0"/>
                          </a:rPr>
                          <m:t>𝑡</m:t>
                        </m:r>
                      </m:e>
                      <m:sub>
                        <m:r>
                          <a:rPr lang="en-US" sz="2900" b="0" i="1" smtClean="0">
                            <a:latin typeface="Cambria Math" panose="02040503050406030204" pitchFamily="18" charset="0"/>
                          </a:rPr>
                          <m:t>𝐻𝐸</m:t>
                        </m:r>
                      </m:sub>
                    </m:sSub>
                    <m:r>
                      <a:rPr lang="en-US" sz="2900" i="1" smtClean="0">
                        <a:latin typeface="Cambria Math" panose="02040503050406030204" pitchFamily="18" charset="0"/>
                        <a:ea typeface="Cambria Math" panose="02040503050406030204" pitchFamily="18" charset="0"/>
                      </a:rPr>
                      <m:t>≈</m:t>
                    </m:r>
                    <m:r>
                      <a:rPr lang="en-US" sz="2900" b="0" i="1" smtClean="0">
                        <a:latin typeface="Cambria Math" panose="02040503050406030204" pitchFamily="18" charset="0"/>
                        <a:ea typeface="Cambria Math" panose="02040503050406030204" pitchFamily="18" charset="0"/>
                      </a:rPr>
                      <m:t>2×</m:t>
                    </m:r>
                    <m:sSup>
                      <m:sSupPr>
                        <m:ctrlPr>
                          <a:rPr lang="en-US" sz="2900" b="0" i="1" smtClean="0">
                            <a:latin typeface="Cambria Math" panose="02040503050406030204" pitchFamily="18" charset="0"/>
                            <a:ea typeface="Cambria Math" panose="02040503050406030204" pitchFamily="18" charset="0"/>
                          </a:rPr>
                        </m:ctrlPr>
                      </m:sSupPr>
                      <m:e>
                        <m:r>
                          <a:rPr lang="en-US" sz="2900" b="0" i="1" smtClean="0">
                            <a:latin typeface="Cambria Math" panose="02040503050406030204" pitchFamily="18" charset="0"/>
                            <a:ea typeface="Cambria Math" panose="02040503050406030204" pitchFamily="18" charset="0"/>
                          </a:rPr>
                          <m:t>10</m:t>
                        </m:r>
                      </m:e>
                      <m:sup>
                        <m:r>
                          <a:rPr lang="en-US" sz="2900" b="0" i="1" smtClean="0">
                            <a:latin typeface="Cambria Math" panose="02040503050406030204" pitchFamily="18" charset="0"/>
                            <a:ea typeface="Cambria Math" panose="02040503050406030204" pitchFamily="18" charset="0"/>
                          </a:rPr>
                          <m:t>5</m:t>
                        </m:r>
                      </m:sup>
                    </m:sSup>
                    <m:r>
                      <m:rPr>
                        <m:nor/>
                      </m:rPr>
                      <a:rPr lang="en-US" sz="2900" b="0" i="0" smtClean="0">
                        <a:latin typeface="Cambria Math" panose="02040503050406030204" pitchFamily="18" charset="0"/>
                        <a:ea typeface="Cambria Math" panose="02040503050406030204" pitchFamily="18" charset="0"/>
                      </a:rPr>
                      <m:t>yr</m:t>
                    </m:r>
                  </m:oMath>
                </a14:m>
                <a:endParaRPr lang="en-US" sz="2900" b="0" dirty="0">
                  <a:ea typeface="Cambria Math" panose="02040503050406030204" pitchFamily="18" charset="0"/>
                </a:endParaRPr>
              </a:p>
              <a:p>
                <a:pPr lvl="1"/>
                <a14:m>
                  <m:oMath xmlns:m="http://schemas.openxmlformats.org/officeDocument/2006/math">
                    <m:sSub>
                      <m:sSubPr>
                        <m:ctrlPr>
                          <a:rPr lang="en-US" sz="2900" i="1" smtClean="0">
                            <a:latin typeface="Cambria Math" panose="02040503050406030204" pitchFamily="18" charset="0"/>
                          </a:rPr>
                        </m:ctrlPr>
                      </m:sSubPr>
                      <m:e>
                        <m:r>
                          <a:rPr lang="en-US" sz="2900" b="0" i="1" smtClean="0">
                            <a:latin typeface="Cambria Math" panose="02040503050406030204" pitchFamily="18" charset="0"/>
                          </a:rPr>
                          <m:t>𝑡</m:t>
                        </m:r>
                      </m:e>
                      <m:sub>
                        <m:r>
                          <a:rPr lang="en-US" sz="2900" b="0" i="1" smtClean="0">
                            <a:latin typeface="Cambria Math" panose="02040503050406030204" pitchFamily="18" charset="0"/>
                          </a:rPr>
                          <m:t>𝑜𝑏𝑠</m:t>
                        </m:r>
                      </m:sub>
                    </m:sSub>
                    <m:r>
                      <a:rPr lang="en-US" sz="2900" i="1" smtClean="0">
                        <a:latin typeface="Cambria Math" panose="02040503050406030204" pitchFamily="18" charset="0"/>
                        <a:ea typeface="Cambria Math" panose="02040503050406030204" pitchFamily="18" charset="0"/>
                      </a:rPr>
                      <m:t>≈</m:t>
                    </m:r>
                    <m:r>
                      <a:rPr lang="en-US" sz="2900" b="0" i="1" smtClean="0">
                        <a:latin typeface="Cambria Math" panose="02040503050406030204" pitchFamily="18" charset="0"/>
                        <a:ea typeface="Cambria Math" panose="02040503050406030204" pitchFamily="18" charset="0"/>
                      </a:rPr>
                      <m:t>0.33 </m:t>
                    </m:r>
                    <m:r>
                      <m:rPr>
                        <m:nor/>
                      </m:rPr>
                      <a:rPr lang="en-US" sz="2900" b="0" i="0" smtClean="0">
                        <a:latin typeface="Cambria Math" panose="02040503050406030204" pitchFamily="18" charset="0"/>
                        <a:ea typeface="Cambria Math" panose="02040503050406030204" pitchFamily="18" charset="0"/>
                      </a:rPr>
                      <m:t>Gyr</m:t>
                    </m:r>
                  </m:oMath>
                </a14:m>
                <a:r>
                  <a:rPr lang="en-US" sz="2900" dirty="0"/>
                  <a:t> (Ned Wright’s Cosmo Calculator)</a:t>
                </a:r>
              </a:p>
              <a:p>
                <a:pPr lvl="1"/>
                <a:endParaRPr lang="en-US" dirty="0"/>
              </a:p>
              <a:p>
                <a:pPr marL="0" indent="0" algn="ctr">
                  <a:lnSpc>
                    <a:spcPct val="120000"/>
                  </a:lnSpc>
                  <a:buNone/>
                </a:pPr>
                <a14:m>
                  <m:oMath xmlns:m="http://schemas.openxmlformats.org/officeDocument/2006/math">
                    <m:sSub>
                      <m:sSubPr>
                        <m:ctrlPr>
                          <a:rPr lang="en-US" sz="5100" i="1" smtClean="0">
                            <a:latin typeface="Cambria Math" panose="02040503050406030204" pitchFamily="18" charset="0"/>
                          </a:rPr>
                        </m:ctrlPr>
                      </m:sSubPr>
                      <m:e>
                        <m:r>
                          <a:rPr lang="en-US" sz="5100" b="0" i="1" smtClean="0">
                            <a:latin typeface="Cambria Math" panose="02040503050406030204" pitchFamily="18" charset="0"/>
                          </a:rPr>
                          <m:t>𝑁</m:t>
                        </m:r>
                      </m:e>
                      <m:sub>
                        <m:r>
                          <a:rPr lang="en-US" sz="5100" b="0" i="1" smtClean="0">
                            <a:latin typeface="Cambria Math" panose="02040503050406030204" pitchFamily="18" charset="0"/>
                          </a:rPr>
                          <m:t>𝑜𝑏𝑠</m:t>
                        </m:r>
                      </m:sub>
                    </m:sSub>
                    <m:r>
                      <a:rPr lang="en-US" sz="5100" i="1">
                        <a:latin typeface="Cambria Math" panose="02040503050406030204" pitchFamily="18" charset="0"/>
                        <a:ea typeface="Cambria Math" panose="02040503050406030204" pitchFamily="18" charset="0"/>
                      </a:rPr>
                      <m:t>≈</m:t>
                    </m:r>
                    <m:sSub>
                      <m:sSubPr>
                        <m:ctrlPr>
                          <a:rPr lang="en-US" sz="5100" i="1" smtClean="0">
                            <a:latin typeface="Cambria Math" panose="02040503050406030204" pitchFamily="18" charset="0"/>
                            <a:ea typeface="Cambria Math" panose="02040503050406030204" pitchFamily="18" charset="0"/>
                          </a:rPr>
                        </m:ctrlPr>
                      </m:sSubPr>
                      <m:e>
                        <m:r>
                          <a:rPr lang="en-US" sz="5100" b="0" i="1" smtClean="0">
                            <a:latin typeface="Cambria Math" panose="02040503050406030204" pitchFamily="18" charset="0"/>
                            <a:ea typeface="Cambria Math" panose="02040503050406030204" pitchFamily="18" charset="0"/>
                          </a:rPr>
                          <m:t>𝑛</m:t>
                        </m:r>
                      </m:e>
                      <m:sub>
                        <m:r>
                          <a:rPr lang="en-US" sz="5100" b="0" i="1" smtClean="0">
                            <a:latin typeface="Cambria Math" panose="02040503050406030204" pitchFamily="18" charset="0"/>
                            <a:ea typeface="Cambria Math" panose="02040503050406030204" pitchFamily="18" charset="0"/>
                          </a:rPr>
                          <m:t>𝐿𝐴𝐸</m:t>
                        </m:r>
                      </m:sub>
                    </m:sSub>
                    <m:r>
                      <a:rPr lang="en-US" sz="5100" i="1" smtClean="0">
                        <a:latin typeface="Cambria Math" panose="02040503050406030204" pitchFamily="18" charset="0"/>
                        <a:ea typeface="Cambria Math" panose="02040503050406030204" pitchFamily="18" charset="0"/>
                      </a:rPr>
                      <m:t>×</m:t>
                    </m:r>
                    <m:sSub>
                      <m:sSubPr>
                        <m:ctrlPr>
                          <a:rPr lang="en-US" sz="5100" i="1" smtClean="0">
                            <a:latin typeface="Cambria Math" panose="02040503050406030204" pitchFamily="18" charset="0"/>
                            <a:ea typeface="Cambria Math" panose="02040503050406030204" pitchFamily="18" charset="0"/>
                          </a:rPr>
                        </m:ctrlPr>
                      </m:sSubPr>
                      <m:e>
                        <m:r>
                          <a:rPr lang="en-US" sz="5100" b="0" i="1" smtClean="0">
                            <a:latin typeface="Cambria Math" panose="02040503050406030204" pitchFamily="18" charset="0"/>
                            <a:ea typeface="Cambria Math" panose="02040503050406030204" pitchFamily="18" charset="0"/>
                          </a:rPr>
                          <m:t>𝑉</m:t>
                        </m:r>
                      </m:e>
                      <m:sub>
                        <m:r>
                          <m:rPr>
                            <m:nor/>
                          </m:rPr>
                          <a:rPr lang="en-US" sz="5100" b="0" i="0" smtClean="0">
                            <a:latin typeface="Cambria Math" panose="02040503050406030204" pitchFamily="18" charset="0"/>
                            <a:ea typeface="Cambria Math" panose="02040503050406030204" pitchFamily="18" charset="0"/>
                          </a:rPr>
                          <m:t>comoving</m:t>
                        </m:r>
                      </m:sub>
                    </m:sSub>
                    <m:r>
                      <a:rPr lang="en-US" sz="5100" b="0" i="1" smtClean="0">
                        <a:latin typeface="Cambria Math" panose="02040503050406030204" pitchFamily="18" charset="0"/>
                        <a:ea typeface="Cambria Math" panose="02040503050406030204" pitchFamily="18" charset="0"/>
                      </a:rPr>
                      <m:t>×</m:t>
                    </m:r>
                  </m:oMath>
                </a14:m>
                <a:r>
                  <a:rPr lang="en-US" sz="5100" dirty="0"/>
                  <a:t> </a:t>
                </a:r>
                <a14:m>
                  <m:oMath xmlns:m="http://schemas.openxmlformats.org/officeDocument/2006/math">
                    <m:sSub>
                      <m:sSubPr>
                        <m:ctrlPr>
                          <a:rPr lang="en-US" sz="5100" i="1">
                            <a:latin typeface="Cambria Math" panose="02040503050406030204" pitchFamily="18" charset="0"/>
                          </a:rPr>
                        </m:ctrlPr>
                      </m:sSubPr>
                      <m:e>
                        <m:r>
                          <a:rPr lang="en-US" sz="5100" i="1">
                            <a:latin typeface="Cambria Math" panose="02040503050406030204" pitchFamily="18" charset="0"/>
                          </a:rPr>
                          <m:t>𝑓</m:t>
                        </m:r>
                      </m:e>
                      <m:sub>
                        <m:r>
                          <m:rPr>
                            <m:nor/>
                          </m:rPr>
                          <a:rPr lang="en-US" sz="5100">
                            <a:latin typeface="Cambria Math" panose="02040503050406030204" pitchFamily="18" charset="0"/>
                          </a:rPr>
                          <m:t>HEBH</m:t>
                        </m:r>
                      </m:sub>
                    </m:sSub>
                    <m:r>
                      <a:rPr lang="en-US" sz="5100" i="1" smtClean="0">
                        <a:latin typeface="Cambria Math" panose="02040503050406030204" pitchFamily="18" charset="0"/>
                        <a:ea typeface="Cambria Math" panose="02040503050406030204" pitchFamily="18" charset="0"/>
                      </a:rPr>
                      <m:t>×</m:t>
                    </m:r>
                    <m:sSub>
                      <m:sSubPr>
                        <m:ctrlPr>
                          <a:rPr lang="en-US" sz="5100" i="1">
                            <a:latin typeface="Cambria Math" panose="02040503050406030204" pitchFamily="18" charset="0"/>
                          </a:rPr>
                        </m:ctrlPr>
                      </m:sSubPr>
                      <m:e>
                        <m:r>
                          <a:rPr lang="en-US" sz="5100" i="1">
                            <a:latin typeface="Cambria Math" panose="02040503050406030204" pitchFamily="18" charset="0"/>
                          </a:rPr>
                          <m:t>𝑓</m:t>
                        </m:r>
                      </m:e>
                      <m:sub>
                        <m:r>
                          <m:rPr>
                            <m:nor/>
                          </m:rPr>
                          <a:rPr lang="en-US" sz="5100" b="0" i="0" smtClean="0">
                            <a:latin typeface="Cambria Math" panose="02040503050406030204" pitchFamily="18" charset="0"/>
                          </a:rPr>
                          <m:t>X</m:t>
                        </m:r>
                        <m:r>
                          <m:rPr>
                            <m:nor/>
                          </m:rPr>
                          <a:rPr lang="en-US" sz="5100" b="0" i="0" smtClean="0">
                            <a:latin typeface="Cambria Math" panose="02040503050406030204" pitchFamily="18" charset="0"/>
                          </a:rPr>
                          <m:t>−</m:t>
                        </m:r>
                        <m:r>
                          <m:rPr>
                            <m:nor/>
                          </m:rPr>
                          <a:rPr lang="en-US" sz="5100" b="0" i="0" smtClean="0">
                            <a:latin typeface="Cambria Math" panose="02040503050406030204" pitchFamily="18" charset="0"/>
                          </a:rPr>
                          <m:t>ray</m:t>
                        </m:r>
                        <m:r>
                          <m:rPr>
                            <m:nor/>
                          </m:rPr>
                          <a:rPr lang="en-US" sz="5100" b="0" i="0" smtClean="0">
                            <a:latin typeface="Cambria Math" panose="02040503050406030204" pitchFamily="18" charset="0"/>
                          </a:rPr>
                          <m:t> </m:t>
                        </m:r>
                        <m:r>
                          <m:rPr>
                            <m:nor/>
                          </m:rPr>
                          <a:rPr lang="en-US" sz="5100" b="0" i="0" smtClean="0">
                            <a:latin typeface="Cambria Math" panose="02040503050406030204" pitchFamily="18" charset="0"/>
                          </a:rPr>
                          <m:t>faint</m:t>
                        </m:r>
                      </m:sub>
                    </m:sSub>
                    <m:r>
                      <a:rPr lang="en-US" sz="5100" i="1" smtClean="0">
                        <a:latin typeface="Cambria Math" panose="02040503050406030204" pitchFamily="18" charset="0"/>
                        <a:ea typeface="Cambria Math" panose="02040503050406030204" pitchFamily="18" charset="0"/>
                      </a:rPr>
                      <m:t>×</m:t>
                    </m:r>
                    <m:d>
                      <m:dPr>
                        <m:ctrlPr>
                          <a:rPr lang="en-US" sz="5100" i="1" smtClean="0">
                            <a:latin typeface="Cambria Math" panose="02040503050406030204" pitchFamily="18" charset="0"/>
                            <a:ea typeface="Cambria Math" panose="02040503050406030204" pitchFamily="18" charset="0"/>
                          </a:rPr>
                        </m:ctrlPr>
                      </m:dPr>
                      <m:e>
                        <m:f>
                          <m:fPr>
                            <m:ctrlPr>
                              <a:rPr lang="en-US" sz="5100" i="1" smtClean="0">
                                <a:latin typeface="Cambria Math" panose="02040503050406030204" pitchFamily="18" charset="0"/>
                                <a:ea typeface="Cambria Math" panose="02040503050406030204" pitchFamily="18" charset="0"/>
                              </a:rPr>
                            </m:ctrlPr>
                          </m:fPr>
                          <m:num>
                            <m:sSub>
                              <m:sSubPr>
                                <m:ctrlPr>
                                  <a:rPr lang="en-US" sz="5100" i="1" smtClean="0">
                                    <a:latin typeface="Cambria Math" panose="02040503050406030204" pitchFamily="18" charset="0"/>
                                    <a:ea typeface="Cambria Math" panose="02040503050406030204" pitchFamily="18" charset="0"/>
                                  </a:rPr>
                                </m:ctrlPr>
                              </m:sSubPr>
                              <m:e>
                                <m:r>
                                  <a:rPr lang="en-US" sz="5100" b="0" i="1" smtClean="0">
                                    <a:latin typeface="Cambria Math" panose="02040503050406030204" pitchFamily="18" charset="0"/>
                                    <a:ea typeface="Cambria Math" panose="02040503050406030204" pitchFamily="18" charset="0"/>
                                  </a:rPr>
                                  <m:t>𝑡</m:t>
                                </m:r>
                              </m:e>
                              <m:sub>
                                <m:r>
                                  <a:rPr lang="en-US" sz="5100" b="0" i="1" smtClean="0">
                                    <a:latin typeface="Cambria Math" panose="02040503050406030204" pitchFamily="18" charset="0"/>
                                    <a:ea typeface="Cambria Math" panose="02040503050406030204" pitchFamily="18" charset="0"/>
                                  </a:rPr>
                                  <m:t>𝐻𝐸</m:t>
                                </m:r>
                              </m:sub>
                            </m:sSub>
                          </m:num>
                          <m:den>
                            <m:sSub>
                              <m:sSubPr>
                                <m:ctrlPr>
                                  <a:rPr lang="en-US" sz="5100" i="1" smtClean="0">
                                    <a:latin typeface="Cambria Math" panose="02040503050406030204" pitchFamily="18" charset="0"/>
                                    <a:ea typeface="Cambria Math" panose="02040503050406030204" pitchFamily="18" charset="0"/>
                                  </a:rPr>
                                </m:ctrlPr>
                              </m:sSubPr>
                              <m:e>
                                <m:r>
                                  <a:rPr lang="en-US" sz="5100" b="0" i="1" smtClean="0">
                                    <a:latin typeface="Cambria Math" panose="02040503050406030204" pitchFamily="18" charset="0"/>
                                    <a:ea typeface="Cambria Math" panose="02040503050406030204" pitchFamily="18" charset="0"/>
                                  </a:rPr>
                                  <m:t>𝑡</m:t>
                                </m:r>
                              </m:e>
                              <m:sub>
                                <m:r>
                                  <a:rPr lang="en-US" sz="5100" b="0" i="1" smtClean="0">
                                    <a:latin typeface="Cambria Math" panose="02040503050406030204" pitchFamily="18" charset="0"/>
                                    <a:ea typeface="Cambria Math" panose="02040503050406030204" pitchFamily="18" charset="0"/>
                                  </a:rPr>
                                  <m:t>𝑜𝑏𝑠</m:t>
                                </m:r>
                              </m:sub>
                            </m:sSub>
                          </m:den>
                        </m:f>
                      </m:e>
                    </m:d>
                  </m:oMath>
                </a14:m>
                <a:endParaRPr lang="en-US" dirty="0"/>
              </a:p>
              <a:p>
                <a:endParaRPr lang="en-US" dirty="0"/>
              </a:p>
            </p:txBody>
          </p:sp>
        </mc:Choice>
        <mc:Fallback>
          <p:sp>
            <p:nvSpPr>
              <p:cNvPr id="3" name="Content Placeholder 2">
                <a:extLst>
                  <a:ext uri="{FF2B5EF4-FFF2-40B4-BE49-F238E27FC236}">
                    <a16:creationId xmlns:a16="http://schemas.microsoft.com/office/drawing/2014/main" id="{FDE171E9-9F40-2583-DA70-FB1E782CC50E}"/>
                  </a:ext>
                </a:extLst>
              </p:cNvPr>
              <p:cNvSpPr>
                <a:spLocks noGrp="1" noRot="1" noChangeAspect="1" noMove="1" noResize="1" noEditPoints="1" noAdjustHandles="1" noChangeArrowheads="1" noChangeShapeType="1" noTextEdit="1"/>
              </p:cNvSpPr>
              <p:nvPr>
                <p:ph idx="1"/>
              </p:nvPr>
            </p:nvSpPr>
            <p:spPr>
              <a:xfrm>
                <a:off x="838200" y="1690688"/>
                <a:ext cx="5850799" cy="4914809"/>
              </a:xfrm>
              <a:blipFill>
                <a:blip r:embed="rId3"/>
                <a:stretch>
                  <a:fillRect l="-1085" t="-2057"/>
                </a:stretch>
              </a:blipFill>
            </p:spPr>
            <p:txBody>
              <a:bodyPr/>
              <a:lstStyle/>
              <a:p>
                <a:r>
                  <a:rPr lang="en-US">
                    <a:noFill/>
                  </a:rPr>
                  <a:t> </a:t>
                </a:r>
              </a:p>
            </p:txBody>
          </p:sp>
        </mc:Fallback>
      </mc:AlternateContent>
      <p:pic>
        <p:nvPicPr>
          <p:cNvPr id="7" name="Picture 6" descr="A table with numbers and equations&#10;&#10;AI-generated content may be incorrect.">
            <a:extLst>
              <a:ext uri="{FF2B5EF4-FFF2-40B4-BE49-F238E27FC236}">
                <a16:creationId xmlns:a16="http://schemas.microsoft.com/office/drawing/2014/main" id="{8E3E07D1-7520-1BEB-BF23-87A3B9AE373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635931" y="4438923"/>
            <a:ext cx="5252358" cy="2053952"/>
          </a:xfrm>
          <a:prstGeom prst="rect">
            <a:avLst/>
          </a:prstGeom>
        </p:spPr>
      </p:pic>
      <p:pic>
        <p:nvPicPr>
          <p:cNvPr id="14338" name="Picture 2" descr="JWST | MAST">
            <a:extLst>
              <a:ext uri="{FF2B5EF4-FFF2-40B4-BE49-F238E27FC236}">
                <a16:creationId xmlns:a16="http://schemas.microsoft.com/office/drawing/2014/main" id="{767CF7F8-C2C7-0B1E-0AA3-A8D698B9892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409721">
            <a:off x="7255179" y="1556555"/>
            <a:ext cx="3532441" cy="238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499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FFFF"/>
        </a:solidFill>
        <a:effectLst/>
      </p:bgPr>
    </p:bg>
    <p:spTree>
      <p:nvGrpSpPr>
        <p:cNvPr id="1" name="">
          <a:extLst>
            <a:ext uri="{FF2B5EF4-FFF2-40B4-BE49-F238E27FC236}">
              <a16:creationId xmlns:a16="http://schemas.microsoft.com/office/drawing/2014/main" id="{84BDD744-36FA-04CC-4D30-11E883013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EEDCC8-0C43-E64A-0136-ECB2AD83FF9A}"/>
              </a:ext>
            </a:extLst>
          </p:cNvPr>
          <p:cNvSpPr>
            <a:spLocks noGrp="1"/>
          </p:cNvSpPr>
          <p:nvPr>
            <p:ph type="title"/>
          </p:nvPr>
        </p:nvSpPr>
        <p:spPr/>
        <p:txBody>
          <a:bodyPr>
            <a:normAutofit/>
          </a:bodyPr>
          <a:lstStyle/>
          <a:p>
            <a:r>
              <a:rPr lang="en-US" sz="4000" b="1" dirty="0"/>
              <a:t>Fermi Problem: How many hyper-Eddington BHs could we possibly observe with JWST?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674F1AD-3CB9-4FD3-4BFC-C8F27C41F692}"/>
                  </a:ext>
                </a:extLst>
              </p:cNvPr>
              <p:cNvSpPr>
                <a:spLocks noGrp="1"/>
              </p:cNvSpPr>
              <p:nvPr>
                <p:ph idx="1"/>
              </p:nvPr>
            </p:nvSpPr>
            <p:spPr>
              <a:xfrm>
                <a:off x="676894" y="1690689"/>
                <a:ext cx="5231537" cy="4511040"/>
              </a:xfrm>
            </p:spPr>
            <p:txBody>
              <a:bodyPr>
                <a:normAutofit fontScale="92500"/>
              </a:bodyPr>
              <a:lstStyle/>
              <a:p>
                <a:pPr marL="0" indent="0" algn="ctr">
                  <a:lnSpc>
                    <a:spcPct val="150000"/>
                  </a:lnSpc>
                  <a:buNone/>
                </a:pP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𝑁</m:t>
                        </m:r>
                      </m:e>
                      <m:sub>
                        <m:r>
                          <a:rPr lang="en-US" sz="3200" b="0" i="1" smtClean="0">
                            <a:latin typeface="Cambria Math" panose="02040503050406030204" pitchFamily="18" charset="0"/>
                          </a:rPr>
                          <m:t>𝑜𝑏𝑠</m:t>
                        </m:r>
                      </m:sub>
                    </m:sSub>
                    <m:r>
                      <a:rPr lang="en-US" sz="3200" i="1">
                        <a:latin typeface="Cambria Math" panose="02040503050406030204" pitchFamily="18" charset="0"/>
                        <a:ea typeface="Cambria Math" panose="02040503050406030204" pitchFamily="18" charset="0"/>
                      </a:rPr>
                      <m:t>≈</m:t>
                    </m:r>
                    <m:sSub>
                      <m:sSubPr>
                        <m:ctrlPr>
                          <a:rPr lang="en-US" sz="320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𝑛</m:t>
                        </m:r>
                      </m:e>
                      <m:sub>
                        <m:r>
                          <a:rPr lang="en-US" sz="3200" b="0" i="1" smtClean="0">
                            <a:latin typeface="Cambria Math" panose="02040503050406030204" pitchFamily="18" charset="0"/>
                            <a:ea typeface="Cambria Math" panose="02040503050406030204" pitchFamily="18" charset="0"/>
                          </a:rPr>
                          <m:t>𝐿𝐴𝐸</m:t>
                        </m:r>
                      </m:sub>
                    </m:sSub>
                    <m:r>
                      <a:rPr lang="en-US" sz="3200" i="1" smtClean="0">
                        <a:latin typeface="Cambria Math" panose="02040503050406030204" pitchFamily="18" charset="0"/>
                        <a:ea typeface="Cambria Math" panose="02040503050406030204" pitchFamily="18" charset="0"/>
                      </a:rPr>
                      <m:t>×</m:t>
                    </m:r>
                    <m:sSub>
                      <m:sSubPr>
                        <m:ctrlPr>
                          <a:rPr lang="en-US" sz="320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𝑉</m:t>
                        </m:r>
                      </m:e>
                      <m:sub>
                        <m:r>
                          <m:rPr>
                            <m:nor/>
                          </m:rPr>
                          <a:rPr lang="en-US" sz="3200" b="0" i="0" smtClean="0">
                            <a:latin typeface="Cambria Math" panose="02040503050406030204" pitchFamily="18" charset="0"/>
                            <a:ea typeface="Cambria Math" panose="02040503050406030204" pitchFamily="18" charset="0"/>
                          </a:rPr>
                          <m:t>comoving</m:t>
                        </m:r>
                      </m:sub>
                    </m:sSub>
                    <m:r>
                      <a:rPr lang="en-US" sz="3200" b="0" i="1" smtClean="0">
                        <a:latin typeface="Cambria Math" panose="02040503050406030204" pitchFamily="18" charset="0"/>
                        <a:ea typeface="Cambria Math" panose="02040503050406030204" pitchFamily="18" charset="0"/>
                      </a:rPr>
                      <m:t>×</m:t>
                    </m:r>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m:rPr>
                            <m:nor/>
                          </m:rPr>
                          <a:rPr lang="en-US" sz="3200">
                            <a:latin typeface="Cambria Math" panose="02040503050406030204" pitchFamily="18" charset="0"/>
                          </a:rPr>
                          <m:t>HEBH</m:t>
                        </m:r>
                      </m:sub>
                    </m:sSub>
                    <m:r>
                      <a:rPr lang="en-US" sz="3200" i="1" smtClean="0">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m:rPr>
                            <m:nor/>
                          </m:rPr>
                          <a:rPr lang="en-US" sz="3200" b="0" i="0" smtClean="0">
                            <a:latin typeface="Cambria Math" panose="02040503050406030204" pitchFamily="18" charset="0"/>
                          </a:rPr>
                          <m:t>X</m:t>
                        </m:r>
                        <m:r>
                          <m:rPr>
                            <m:nor/>
                          </m:rPr>
                          <a:rPr lang="en-US" sz="3200" b="0" i="0" smtClean="0">
                            <a:latin typeface="Cambria Math" panose="02040503050406030204" pitchFamily="18" charset="0"/>
                          </a:rPr>
                          <m:t>−</m:t>
                        </m:r>
                        <m:r>
                          <m:rPr>
                            <m:nor/>
                          </m:rPr>
                          <a:rPr lang="en-US" sz="3200" b="0" i="0" smtClean="0">
                            <a:latin typeface="Cambria Math" panose="02040503050406030204" pitchFamily="18" charset="0"/>
                          </a:rPr>
                          <m:t>ray</m:t>
                        </m:r>
                        <m:r>
                          <m:rPr>
                            <m:nor/>
                          </m:rPr>
                          <a:rPr lang="en-US" sz="3200" b="0" i="0" smtClean="0">
                            <a:latin typeface="Cambria Math" panose="02040503050406030204" pitchFamily="18" charset="0"/>
                          </a:rPr>
                          <m:t> </m:t>
                        </m:r>
                        <m:r>
                          <m:rPr>
                            <m:nor/>
                          </m:rPr>
                          <a:rPr lang="en-US" sz="3200" b="0" i="0" smtClean="0">
                            <a:latin typeface="Cambria Math" panose="02040503050406030204" pitchFamily="18" charset="0"/>
                          </a:rPr>
                          <m:t>faint</m:t>
                        </m:r>
                      </m:sub>
                    </m:sSub>
                    <m:r>
                      <a:rPr lang="en-US" sz="3200" i="1" smtClean="0">
                        <a:latin typeface="Cambria Math" panose="02040503050406030204" pitchFamily="18" charset="0"/>
                        <a:ea typeface="Cambria Math" panose="02040503050406030204" pitchFamily="18" charset="0"/>
                      </a:rPr>
                      <m:t>×</m:t>
                    </m:r>
                    <m:d>
                      <m:dPr>
                        <m:ctrlPr>
                          <a:rPr lang="en-US" sz="3200" i="1" smtClean="0">
                            <a:latin typeface="Cambria Math" panose="02040503050406030204" pitchFamily="18" charset="0"/>
                            <a:ea typeface="Cambria Math" panose="02040503050406030204" pitchFamily="18" charset="0"/>
                          </a:rPr>
                        </m:ctrlPr>
                      </m:dPr>
                      <m:e>
                        <m:f>
                          <m:fPr>
                            <m:ctrlPr>
                              <a:rPr lang="en-US" sz="3200" i="1" smtClean="0">
                                <a:latin typeface="Cambria Math" panose="02040503050406030204" pitchFamily="18" charset="0"/>
                                <a:ea typeface="Cambria Math" panose="02040503050406030204" pitchFamily="18" charset="0"/>
                              </a:rPr>
                            </m:ctrlPr>
                          </m:fPr>
                          <m:num>
                            <m:sSub>
                              <m:sSubPr>
                                <m:ctrlPr>
                                  <a:rPr lang="en-US" sz="320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𝑡</m:t>
                                </m:r>
                              </m:e>
                              <m:sub>
                                <m:r>
                                  <a:rPr lang="en-US" sz="3200" b="0" i="1" smtClean="0">
                                    <a:latin typeface="Cambria Math" panose="02040503050406030204" pitchFamily="18" charset="0"/>
                                    <a:ea typeface="Cambria Math" panose="02040503050406030204" pitchFamily="18" charset="0"/>
                                  </a:rPr>
                                  <m:t>𝐻𝐸</m:t>
                                </m:r>
                              </m:sub>
                            </m:sSub>
                          </m:num>
                          <m:den>
                            <m:sSub>
                              <m:sSubPr>
                                <m:ctrlPr>
                                  <a:rPr lang="en-US" sz="320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𝑡</m:t>
                                </m:r>
                              </m:e>
                              <m:sub>
                                <m:r>
                                  <a:rPr lang="en-US" sz="3200" b="0" i="1" smtClean="0">
                                    <a:latin typeface="Cambria Math" panose="02040503050406030204" pitchFamily="18" charset="0"/>
                                    <a:ea typeface="Cambria Math" panose="02040503050406030204" pitchFamily="18" charset="0"/>
                                  </a:rPr>
                                  <m:t>𝑜𝑏𝑠</m:t>
                                </m:r>
                              </m:sub>
                            </m:sSub>
                          </m:den>
                        </m:f>
                      </m:e>
                    </m:d>
                  </m:oMath>
                </a14:m>
                <a:endParaRPr lang="en-US" dirty="0"/>
              </a:p>
              <a:p>
                <a:pPr marL="0" indent="0">
                  <a:buNone/>
                </a:pPr>
                <a:endParaRPr lang="en-US" dirty="0"/>
              </a:p>
              <a:p>
                <a14:m>
                  <m:oMath xmlns:m="http://schemas.openxmlformats.org/officeDocument/2006/math">
                    <m:sSub>
                      <m:sSubPr>
                        <m:ctrlPr>
                          <a:rPr lang="en-US" sz="1900" i="1" smtClean="0">
                            <a:latin typeface="Cambria Math" panose="02040503050406030204" pitchFamily="18" charset="0"/>
                            <a:ea typeface="Cambria Math" panose="02040503050406030204" pitchFamily="18" charset="0"/>
                          </a:rPr>
                        </m:ctrlPr>
                      </m:sSubPr>
                      <m:e>
                        <m:r>
                          <a:rPr lang="en-US" sz="1900" b="0" i="1" smtClean="0">
                            <a:latin typeface="Cambria Math" panose="02040503050406030204" pitchFamily="18" charset="0"/>
                            <a:ea typeface="Cambria Math" panose="02040503050406030204" pitchFamily="18" charset="0"/>
                          </a:rPr>
                          <m:t>𝑛</m:t>
                        </m:r>
                      </m:e>
                      <m:sub>
                        <m:r>
                          <a:rPr lang="en-US" sz="1900" b="0" i="1" smtClean="0">
                            <a:latin typeface="Cambria Math" panose="02040503050406030204" pitchFamily="18" charset="0"/>
                            <a:ea typeface="Cambria Math" panose="02040503050406030204" pitchFamily="18" charset="0"/>
                          </a:rPr>
                          <m:t>𝐿𝐴𝐸</m:t>
                        </m:r>
                      </m:sub>
                    </m:sSub>
                    <m:r>
                      <a:rPr lang="en-US" sz="1900" b="0" i="1" smtClean="0">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1.6</m:t>
                    </m:r>
                    <m:r>
                      <a:rPr lang="en-US" sz="1900" b="0" i="1" smtClean="0">
                        <a:latin typeface="Cambria Math" panose="02040503050406030204" pitchFamily="18" charset="0"/>
                        <a:ea typeface="Cambria Math" panose="02040503050406030204" pitchFamily="18" charset="0"/>
                      </a:rPr>
                      <m:t>×</m:t>
                    </m:r>
                    <m:sSup>
                      <m:sSupPr>
                        <m:ctrlPr>
                          <a:rPr lang="en-US" sz="1900" b="0" i="1" smtClean="0">
                            <a:latin typeface="Cambria Math" panose="02040503050406030204" pitchFamily="18" charset="0"/>
                            <a:ea typeface="Cambria Math" panose="02040503050406030204" pitchFamily="18" charset="0"/>
                          </a:rPr>
                        </m:ctrlPr>
                      </m:sSupPr>
                      <m:e>
                        <m:r>
                          <a:rPr lang="en-US" sz="1900" b="0" i="1" smtClean="0">
                            <a:latin typeface="Cambria Math" panose="02040503050406030204" pitchFamily="18" charset="0"/>
                            <a:ea typeface="Cambria Math" panose="02040503050406030204" pitchFamily="18" charset="0"/>
                          </a:rPr>
                          <m:t>10</m:t>
                        </m:r>
                      </m:e>
                      <m:sup>
                        <m:r>
                          <a:rPr lang="en-US" sz="1900" b="0" i="1" smtClean="0">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3</m:t>
                        </m:r>
                      </m:sup>
                    </m:sSup>
                    <m:r>
                      <a:rPr lang="en-US" sz="1900" b="0" i="1" smtClean="0">
                        <a:latin typeface="Cambria Math" panose="02040503050406030204" pitchFamily="18" charset="0"/>
                        <a:ea typeface="Cambria Math" panose="02040503050406030204" pitchFamily="18" charset="0"/>
                      </a:rPr>
                      <m:t>/</m:t>
                    </m:r>
                    <m:sSup>
                      <m:sSupPr>
                        <m:ctrlPr>
                          <a:rPr lang="en-US" sz="1900" b="0" i="1" smtClean="0">
                            <a:latin typeface="Cambria Math" panose="02040503050406030204" pitchFamily="18" charset="0"/>
                            <a:ea typeface="Cambria Math" panose="02040503050406030204" pitchFamily="18" charset="0"/>
                          </a:rPr>
                        </m:ctrlPr>
                      </m:sSupPr>
                      <m:e>
                        <m:r>
                          <m:rPr>
                            <m:nor/>
                          </m:rPr>
                          <a:rPr lang="en-US" sz="1900" b="0" i="0" smtClean="0">
                            <a:latin typeface="Cambria Math" panose="02040503050406030204" pitchFamily="18" charset="0"/>
                            <a:ea typeface="Cambria Math" panose="02040503050406030204" pitchFamily="18" charset="0"/>
                          </a:rPr>
                          <m:t>Mpc</m:t>
                        </m:r>
                      </m:e>
                      <m:sup>
                        <m:r>
                          <a:rPr lang="en-US" sz="1900" b="0" i="1" smtClean="0">
                            <a:latin typeface="Cambria Math" panose="02040503050406030204" pitchFamily="18" charset="0"/>
                            <a:ea typeface="Cambria Math" panose="02040503050406030204" pitchFamily="18" charset="0"/>
                          </a:rPr>
                          <m:t>3</m:t>
                        </m:r>
                      </m:sup>
                    </m:sSup>
                  </m:oMath>
                </a14:m>
                <a:r>
                  <a:rPr lang="en-US" sz="1900" dirty="0"/>
                  <a:t> (Schechter1D)</a:t>
                </a:r>
              </a:p>
              <a:p>
                <a14:m>
                  <m:oMath xmlns:m="http://schemas.openxmlformats.org/officeDocument/2006/math">
                    <m:sSub>
                      <m:sSubPr>
                        <m:ctrlPr>
                          <a:rPr lang="en-US" sz="1900" i="1" smtClean="0">
                            <a:latin typeface="Cambria Math" panose="02040503050406030204" pitchFamily="18" charset="0"/>
                            <a:ea typeface="Cambria Math" panose="02040503050406030204" pitchFamily="18" charset="0"/>
                          </a:rPr>
                        </m:ctrlPr>
                      </m:sSubPr>
                      <m:e>
                        <m:r>
                          <a:rPr lang="en-US" sz="1900" b="0" i="1" smtClean="0">
                            <a:latin typeface="Cambria Math" panose="02040503050406030204" pitchFamily="18" charset="0"/>
                            <a:ea typeface="Cambria Math" panose="02040503050406030204" pitchFamily="18" charset="0"/>
                          </a:rPr>
                          <m:t>𝑉</m:t>
                        </m:r>
                      </m:e>
                      <m:sub>
                        <m:r>
                          <m:rPr>
                            <m:nor/>
                          </m:rPr>
                          <a:rPr lang="en-US" sz="1900" b="0" i="0" smtClean="0">
                            <a:latin typeface="Cambria Math" panose="02040503050406030204" pitchFamily="18" charset="0"/>
                            <a:ea typeface="Cambria Math" panose="02040503050406030204" pitchFamily="18" charset="0"/>
                          </a:rPr>
                          <m:t>comoving</m:t>
                        </m:r>
                      </m:sub>
                    </m:sSub>
                    <m:r>
                      <a:rPr lang="en-US" sz="1900" b="0" i="1" smtClean="0">
                        <a:latin typeface="Cambria Math" panose="02040503050406030204" pitchFamily="18" charset="0"/>
                        <a:ea typeface="Cambria Math" panose="02040503050406030204" pitchFamily="18" charset="0"/>
                      </a:rPr>
                      <m:t>≈</m:t>
                    </m:r>
                  </m:oMath>
                </a14:m>
                <a:r>
                  <a:rPr lang="en-US" sz="1900" dirty="0">
                    <a:ea typeface="Cambria Math" panose="02040503050406030204" pitchFamily="18" charset="0"/>
                  </a:rPr>
                  <a:t> </a:t>
                </a:r>
                <a14:m>
                  <m:oMath xmlns:m="http://schemas.openxmlformats.org/officeDocument/2006/math">
                    <m:r>
                      <a:rPr lang="en-US" sz="1900" i="1">
                        <a:latin typeface="Cambria Math" panose="02040503050406030204" pitchFamily="18" charset="0"/>
                        <a:ea typeface="Cambria Math" panose="02040503050406030204" pitchFamily="18" charset="0"/>
                      </a:rPr>
                      <m:t>∆</m:t>
                    </m:r>
                    <m:r>
                      <a:rPr lang="en-US" sz="1900" i="1">
                        <a:latin typeface="Cambria Math" panose="02040503050406030204" pitchFamily="18" charset="0"/>
                        <a:ea typeface="Cambria Math" panose="02040503050406030204" pitchFamily="18" charset="0"/>
                      </a:rPr>
                      <m:t>𝑉</m:t>
                    </m:r>
                    <m:r>
                      <a:rPr lang="en-US" sz="1900" i="1">
                        <a:latin typeface="Cambria Math" panose="02040503050406030204" pitchFamily="18" charset="0"/>
                        <a:ea typeface="Cambria Math" panose="02040503050406030204" pitchFamily="18" charset="0"/>
                      </a:rPr>
                      <m:t>×</m:t>
                    </m:r>
                    <m:sSub>
                      <m:sSubPr>
                        <m:ctrlPr>
                          <a:rPr lang="en-US" sz="1900" i="1">
                            <a:latin typeface="Cambria Math" panose="02040503050406030204" pitchFamily="18" charset="0"/>
                            <a:ea typeface="Cambria Math" panose="02040503050406030204" pitchFamily="18" charset="0"/>
                          </a:rPr>
                        </m:ctrlPr>
                      </m:sSubPr>
                      <m:e>
                        <m:r>
                          <a:rPr lang="en-US" sz="1900" i="1">
                            <a:latin typeface="Cambria Math" panose="02040503050406030204" pitchFamily="18" charset="0"/>
                            <a:ea typeface="Cambria Math" panose="02040503050406030204" pitchFamily="18" charset="0"/>
                          </a:rPr>
                          <m:t>𝐴</m:t>
                        </m:r>
                      </m:e>
                      <m:sub>
                        <m:r>
                          <a:rPr lang="en-US" sz="1900" i="1">
                            <a:latin typeface="Cambria Math" panose="02040503050406030204" pitchFamily="18" charset="0"/>
                            <a:ea typeface="Cambria Math" panose="02040503050406030204" pitchFamily="18" charset="0"/>
                          </a:rPr>
                          <m:t>𝐽𝐴𝐷𝐸𝑆</m:t>
                        </m:r>
                      </m:sub>
                    </m:sSub>
                    <m:r>
                      <a:rPr lang="en-US" sz="1900" i="1">
                        <a:latin typeface="Cambria Math" panose="02040503050406030204" pitchFamily="18" charset="0"/>
                        <a:ea typeface="Cambria Math" panose="02040503050406030204" pitchFamily="18" charset="0"/>
                      </a:rPr>
                      <m:t>≈</m:t>
                    </m:r>
                    <m:r>
                      <a:rPr lang="en-US" sz="1900" b="0" i="0" smtClean="0">
                        <a:latin typeface="Cambria Math" panose="02040503050406030204" pitchFamily="18" charset="0"/>
                        <a:ea typeface="Cambria Math" panose="02040503050406030204" pitchFamily="18" charset="0"/>
                      </a:rPr>
                      <m:t>6</m:t>
                    </m:r>
                    <m:r>
                      <a:rPr lang="en-US" sz="1900" i="1" dirty="0" smtClean="0">
                        <a:latin typeface="Cambria Math" panose="02040503050406030204" pitchFamily="18" charset="0"/>
                        <a:ea typeface="Cambria Math" panose="02040503050406030204" pitchFamily="18" charset="0"/>
                      </a:rPr>
                      <m:t>×</m:t>
                    </m:r>
                    <m:sSup>
                      <m:sSupPr>
                        <m:ctrlPr>
                          <a:rPr lang="en-US" sz="1900" i="1" dirty="0" smtClean="0">
                            <a:latin typeface="Cambria Math" panose="02040503050406030204" pitchFamily="18" charset="0"/>
                            <a:ea typeface="Cambria Math" panose="02040503050406030204" pitchFamily="18" charset="0"/>
                          </a:rPr>
                        </m:ctrlPr>
                      </m:sSupPr>
                      <m:e>
                        <m:r>
                          <a:rPr lang="en-US" sz="1900" b="0" i="1" dirty="0" smtClean="0">
                            <a:latin typeface="Cambria Math" panose="02040503050406030204" pitchFamily="18" charset="0"/>
                            <a:ea typeface="Cambria Math" panose="02040503050406030204" pitchFamily="18" charset="0"/>
                          </a:rPr>
                          <m:t>10</m:t>
                        </m:r>
                      </m:e>
                      <m:sup>
                        <m:r>
                          <a:rPr lang="en-US" sz="1900" b="0" i="1" dirty="0" smtClean="0">
                            <a:latin typeface="Cambria Math" panose="02040503050406030204" pitchFamily="18" charset="0"/>
                            <a:ea typeface="Cambria Math" panose="02040503050406030204" pitchFamily="18" charset="0"/>
                          </a:rPr>
                          <m:t>5</m:t>
                        </m:r>
                      </m:sup>
                    </m:sSup>
                    <m:sSup>
                      <m:sSupPr>
                        <m:ctrlPr>
                          <a:rPr lang="en-US" sz="1900" i="1" dirty="0" smtClean="0">
                            <a:latin typeface="Cambria Math" panose="02040503050406030204" pitchFamily="18" charset="0"/>
                            <a:ea typeface="Cambria Math" panose="02040503050406030204" pitchFamily="18" charset="0"/>
                          </a:rPr>
                        </m:ctrlPr>
                      </m:sSupPr>
                      <m:e>
                        <m:r>
                          <m:rPr>
                            <m:nor/>
                          </m:rPr>
                          <a:rPr lang="en-US" sz="1900" b="0" i="0" dirty="0" smtClean="0">
                            <a:latin typeface="Cambria Math" panose="02040503050406030204" pitchFamily="18" charset="0"/>
                            <a:ea typeface="Cambria Math" panose="02040503050406030204" pitchFamily="18" charset="0"/>
                          </a:rPr>
                          <m:t>Mpc</m:t>
                        </m:r>
                      </m:e>
                      <m:sup>
                        <m:r>
                          <a:rPr lang="en-US" sz="1900" b="0" i="1" dirty="0" smtClean="0">
                            <a:latin typeface="Cambria Math" panose="02040503050406030204" pitchFamily="18" charset="0"/>
                            <a:ea typeface="Cambria Math" panose="02040503050406030204" pitchFamily="18" charset="0"/>
                          </a:rPr>
                          <m:t>3</m:t>
                        </m:r>
                      </m:sup>
                    </m:sSup>
                  </m:oMath>
                </a14:m>
                <a:r>
                  <a:rPr lang="en-US" sz="1900" dirty="0"/>
                  <a:t>(JADES)</a:t>
                </a:r>
              </a:p>
              <a:p>
                <a14:m>
                  <m:oMath xmlns:m="http://schemas.openxmlformats.org/officeDocument/2006/math">
                    <m:sSub>
                      <m:sSubPr>
                        <m:ctrlPr>
                          <a:rPr lang="en-US" sz="1900" i="1" smtClean="0">
                            <a:latin typeface="Cambria Math" panose="02040503050406030204" pitchFamily="18" charset="0"/>
                          </a:rPr>
                        </m:ctrlPr>
                      </m:sSubPr>
                      <m:e>
                        <m:r>
                          <a:rPr lang="en-US" sz="1900" b="0" i="1" smtClean="0">
                            <a:latin typeface="Cambria Math" panose="02040503050406030204" pitchFamily="18" charset="0"/>
                          </a:rPr>
                          <m:t>𝑡</m:t>
                        </m:r>
                      </m:e>
                      <m:sub>
                        <m:r>
                          <a:rPr lang="en-US" sz="1900" b="0" i="1" smtClean="0">
                            <a:latin typeface="Cambria Math" panose="02040503050406030204" pitchFamily="18" charset="0"/>
                          </a:rPr>
                          <m:t>𝐻𝐸</m:t>
                        </m:r>
                      </m:sub>
                    </m:sSub>
                    <m:r>
                      <a:rPr lang="en-US" sz="1900" i="1" smtClean="0">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2×</m:t>
                    </m:r>
                    <m:sSup>
                      <m:sSupPr>
                        <m:ctrlPr>
                          <a:rPr lang="en-US" sz="1900" b="0" i="1" smtClean="0">
                            <a:latin typeface="Cambria Math" panose="02040503050406030204" pitchFamily="18" charset="0"/>
                            <a:ea typeface="Cambria Math" panose="02040503050406030204" pitchFamily="18" charset="0"/>
                          </a:rPr>
                        </m:ctrlPr>
                      </m:sSupPr>
                      <m:e>
                        <m:r>
                          <a:rPr lang="en-US" sz="1900" b="0" i="1" smtClean="0">
                            <a:latin typeface="Cambria Math" panose="02040503050406030204" pitchFamily="18" charset="0"/>
                            <a:ea typeface="Cambria Math" panose="02040503050406030204" pitchFamily="18" charset="0"/>
                          </a:rPr>
                          <m:t>10</m:t>
                        </m:r>
                      </m:e>
                      <m:sup>
                        <m:r>
                          <a:rPr lang="en-US" sz="1900" b="0" i="1" smtClean="0">
                            <a:latin typeface="Cambria Math" panose="02040503050406030204" pitchFamily="18" charset="0"/>
                            <a:ea typeface="Cambria Math" panose="02040503050406030204" pitchFamily="18" charset="0"/>
                          </a:rPr>
                          <m:t>5</m:t>
                        </m:r>
                      </m:sup>
                    </m:sSup>
                    <m:r>
                      <m:rPr>
                        <m:nor/>
                      </m:rPr>
                      <a:rPr lang="en-US" sz="1900" b="0" i="0" smtClean="0">
                        <a:latin typeface="Cambria Math" panose="02040503050406030204" pitchFamily="18" charset="0"/>
                        <a:ea typeface="Cambria Math" panose="02040503050406030204" pitchFamily="18" charset="0"/>
                      </a:rPr>
                      <m:t>yr</m:t>
                    </m:r>
                  </m:oMath>
                </a14:m>
                <a:endParaRPr lang="en-US" sz="1900" b="0" dirty="0">
                  <a:ea typeface="Cambria Math" panose="02040503050406030204" pitchFamily="18" charset="0"/>
                </a:endParaRPr>
              </a:p>
              <a:p>
                <a14:m>
                  <m:oMath xmlns:m="http://schemas.openxmlformats.org/officeDocument/2006/math">
                    <m:sSub>
                      <m:sSubPr>
                        <m:ctrlPr>
                          <a:rPr lang="en-US" sz="1900" i="1" smtClean="0">
                            <a:latin typeface="Cambria Math" panose="02040503050406030204" pitchFamily="18" charset="0"/>
                          </a:rPr>
                        </m:ctrlPr>
                      </m:sSubPr>
                      <m:e>
                        <m:r>
                          <a:rPr lang="en-US" sz="1900" b="0" i="1" smtClean="0">
                            <a:latin typeface="Cambria Math" panose="02040503050406030204" pitchFamily="18" charset="0"/>
                          </a:rPr>
                          <m:t>𝑡</m:t>
                        </m:r>
                      </m:e>
                      <m:sub>
                        <m:r>
                          <a:rPr lang="en-US" sz="1900" b="0" i="1" smtClean="0">
                            <a:latin typeface="Cambria Math" panose="02040503050406030204" pitchFamily="18" charset="0"/>
                          </a:rPr>
                          <m:t>𝑜𝑏𝑠</m:t>
                        </m:r>
                      </m:sub>
                    </m:sSub>
                    <m:r>
                      <a:rPr lang="en-US" sz="1900" i="1" smtClean="0">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0.33 </m:t>
                    </m:r>
                    <m:r>
                      <m:rPr>
                        <m:nor/>
                      </m:rPr>
                      <a:rPr lang="en-US" sz="1900" b="0" i="0" smtClean="0">
                        <a:latin typeface="Cambria Math" panose="02040503050406030204" pitchFamily="18" charset="0"/>
                        <a:ea typeface="Cambria Math" panose="02040503050406030204" pitchFamily="18" charset="0"/>
                      </a:rPr>
                      <m:t>Gyr</m:t>
                    </m:r>
                  </m:oMath>
                </a14:m>
                <a:r>
                  <a:rPr lang="en-US" sz="1900" dirty="0"/>
                  <a:t> (Ned Wright’s Cosmo Calculator)</a:t>
                </a:r>
              </a:p>
              <a:p>
                <a:pPr marL="0" indent="0">
                  <a:buNone/>
                </a:pPr>
                <a:endParaRPr lang="en-US" dirty="0"/>
              </a:p>
              <a:p>
                <a:endParaRPr lang="en-US" dirty="0"/>
              </a:p>
            </p:txBody>
          </p:sp>
        </mc:Choice>
        <mc:Fallback>
          <p:sp>
            <p:nvSpPr>
              <p:cNvPr id="3" name="Content Placeholder 2">
                <a:extLst>
                  <a:ext uri="{FF2B5EF4-FFF2-40B4-BE49-F238E27FC236}">
                    <a16:creationId xmlns:a16="http://schemas.microsoft.com/office/drawing/2014/main" id="{A674F1AD-3CB9-4FD3-4BFC-C8F27C41F692}"/>
                  </a:ext>
                </a:extLst>
              </p:cNvPr>
              <p:cNvSpPr>
                <a:spLocks noGrp="1" noRot="1" noChangeAspect="1" noMove="1" noResize="1" noEditPoints="1" noAdjustHandles="1" noChangeArrowheads="1" noChangeShapeType="1" noTextEdit="1"/>
              </p:cNvSpPr>
              <p:nvPr>
                <p:ph idx="1"/>
              </p:nvPr>
            </p:nvSpPr>
            <p:spPr>
              <a:xfrm>
                <a:off x="676894" y="1690689"/>
                <a:ext cx="5231537" cy="4511040"/>
              </a:xfrm>
              <a:blipFill>
                <a:blip r:embed="rId3"/>
                <a:stretch>
                  <a:fillRect l="-726" r="-24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CAA3FB0-2F22-747E-A9A8-516A665A1F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908431" y="1690688"/>
            <a:ext cx="6039062" cy="4651497"/>
          </a:xfrm>
          <a:prstGeom prst="rect">
            <a:avLst/>
          </a:prstGeom>
        </p:spPr>
      </p:pic>
    </p:spTree>
    <p:extLst>
      <p:ext uri="{BB962C8B-B14F-4D97-AF65-F5344CB8AC3E}">
        <p14:creationId xmlns:p14="http://schemas.microsoft.com/office/powerpoint/2010/main" val="4071213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A6945-B527-C49A-2F36-CCD0CAC7CDF2}"/>
              </a:ext>
            </a:extLst>
          </p:cNvPr>
          <p:cNvSpPr>
            <a:spLocks noGrp="1"/>
          </p:cNvSpPr>
          <p:nvPr>
            <p:ph type="title"/>
          </p:nvPr>
        </p:nvSpPr>
        <p:spPr/>
        <p:txBody>
          <a:bodyPr/>
          <a:lstStyle/>
          <a:p>
            <a:r>
              <a:rPr lang="en-US" b="1" dirty="0"/>
              <a:t>Motivation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9889AA-D281-A2A1-BAB4-6AB8C72E10B8}"/>
                  </a:ext>
                </a:extLst>
              </p:cNvPr>
              <p:cNvSpPr>
                <a:spLocks noGrp="1"/>
              </p:cNvSpPr>
              <p:nvPr>
                <p:ph idx="1"/>
              </p:nvPr>
            </p:nvSpPr>
            <p:spPr>
              <a:xfrm>
                <a:off x="838201" y="1825625"/>
                <a:ext cx="4574877" cy="4346575"/>
              </a:xfrm>
            </p:spPr>
            <p:txBody>
              <a:bodyPr>
                <a:normAutofit fontScale="92500" lnSpcReduction="10000"/>
              </a:bodyPr>
              <a:lstStyle/>
              <a:p>
                <a:r>
                  <a:rPr lang="en-US" sz="2600" dirty="0"/>
                  <a:t>bright quasars at high redshift (</a:t>
                </a:r>
                <a14:m>
                  <m:oMath xmlns:m="http://schemas.openxmlformats.org/officeDocument/2006/math">
                    <m:r>
                      <a:rPr lang="en-US" sz="2600" b="0" i="1" smtClean="0">
                        <a:latin typeface="Cambria Math" panose="02040503050406030204" pitchFamily="18" charset="0"/>
                      </a:rPr>
                      <m:t>𝑧</m:t>
                    </m:r>
                    <m:r>
                      <a:rPr lang="en-US" sz="2600" i="1">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6</m:t>
                    </m:r>
                  </m:oMath>
                </a14:m>
                <a:r>
                  <a:rPr lang="en-US" sz="2600" dirty="0"/>
                  <a:t>) with SMBHs of </a:t>
                </a:r>
                <a14:m>
                  <m:oMath xmlns:m="http://schemas.openxmlformats.org/officeDocument/2006/math">
                    <m:r>
                      <a:rPr lang="en-US" sz="2600" i="1" smtClean="0">
                        <a:latin typeface="Cambria Math" panose="02040503050406030204" pitchFamily="18" charset="0"/>
                        <a:ea typeface="Cambria Math" panose="02040503050406030204" pitchFamily="18" charset="0"/>
                      </a:rPr>
                      <m:t>≳</m:t>
                    </m:r>
                    <m:sSup>
                      <m:sSupPr>
                        <m:ctrlPr>
                          <a:rPr lang="en-US" sz="260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10</m:t>
                        </m:r>
                      </m:e>
                      <m:sup>
                        <m:r>
                          <a:rPr lang="en-US" sz="2600" b="0" i="1" smtClean="0">
                            <a:latin typeface="Cambria Math" panose="02040503050406030204" pitchFamily="18" charset="0"/>
                            <a:ea typeface="Cambria Math" panose="02040503050406030204" pitchFamily="18" charset="0"/>
                          </a:rPr>
                          <m:t>9</m:t>
                        </m:r>
                      </m:sup>
                    </m:sSup>
                    <m:sSub>
                      <m:sSubPr>
                        <m:ctrlPr>
                          <a:rPr lang="en-US" sz="260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𝑀</m:t>
                        </m:r>
                      </m:e>
                      <m:sub>
                        <m:r>
                          <a:rPr lang="en-US" sz="2600" i="1" smtClean="0">
                            <a:latin typeface="Cambria Math" panose="02040503050406030204" pitchFamily="18" charset="0"/>
                            <a:ea typeface="Cambria Math" panose="02040503050406030204" pitchFamily="18" charset="0"/>
                          </a:rPr>
                          <m:t>⨀</m:t>
                        </m:r>
                      </m:sub>
                    </m:sSub>
                  </m:oMath>
                </a14:m>
                <a:endParaRPr lang="en-US" sz="2600" dirty="0"/>
              </a:p>
              <a:p>
                <a:pPr marL="0" indent="0">
                  <a:buNone/>
                </a:pPr>
                <a:endParaRPr lang="en-US" sz="2600" dirty="0"/>
              </a:p>
              <a:p>
                <a:r>
                  <a:rPr lang="en-US" sz="2600" dirty="0"/>
                  <a:t>rapid growth of seed BHs?</a:t>
                </a:r>
              </a:p>
              <a:p>
                <a:pPr lvl="1"/>
                <a:r>
                  <a:rPr lang="en-US" sz="2200" dirty="0"/>
                  <a:t>Pop III + continuous gas accretion</a:t>
                </a:r>
              </a:p>
              <a:p>
                <a:pPr lvl="1"/>
                <a:r>
                  <a:rPr lang="en-US" sz="2200" dirty="0"/>
                  <a:t>direct collapse of gas cloud (seed of </a:t>
                </a:r>
                <a14:m>
                  <m:oMath xmlns:m="http://schemas.openxmlformats.org/officeDocument/2006/math">
                    <m:r>
                      <a:rPr lang="en-US" sz="2200" i="1" smtClean="0">
                        <a:latin typeface="Cambria Math" panose="02040503050406030204" pitchFamily="18" charset="0"/>
                        <a:ea typeface="Cambria Math" panose="02040503050406030204" pitchFamily="18" charset="0"/>
                      </a:rPr>
                      <m:t>≳</m:t>
                    </m:r>
                    <m:sSup>
                      <m:sSupPr>
                        <m:ctrlPr>
                          <a:rPr lang="en-US" sz="220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10</m:t>
                        </m:r>
                      </m:e>
                      <m:sup>
                        <m:r>
                          <a:rPr lang="en-US" sz="2200" b="0" i="1" smtClean="0">
                            <a:latin typeface="Cambria Math" panose="02040503050406030204" pitchFamily="18" charset="0"/>
                            <a:ea typeface="Cambria Math" panose="02040503050406030204" pitchFamily="18" charset="0"/>
                          </a:rPr>
                          <m:t>5</m:t>
                        </m:r>
                      </m:sup>
                    </m:sSup>
                    <m:sSub>
                      <m:sSubPr>
                        <m:ctrlPr>
                          <a:rPr lang="en-US" sz="220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𝑀</m:t>
                        </m:r>
                      </m:e>
                      <m:sub>
                        <m:r>
                          <a:rPr lang="en-US" sz="2200" i="1" smtClean="0">
                            <a:latin typeface="Cambria Math" panose="02040503050406030204" pitchFamily="18" charset="0"/>
                            <a:ea typeface="Cambria Math" panose="02040503050406030204" pitchFamily="18" charset="0"/>
                          </a:rPr>
                          <m:t>⨀</m:t>
                        </m:r>
                      </m:sub>
                    </m:sSub>
                  </m:oMath>
                </a14:m>
                <a:r>
                  <a:rPr lang="en-US" sz="2200" dirty="0"/>
                  <a:t>)</a:t>
                </a:r>
              </a:p>
              <a:p>
                <a:pPr lvl="1"/>
                <a:r>
                  <a:rPr lang="en-US" sz="2200" dirty="0"/>
                  <a:t>runaway collisions</a:t>
                </a:r>
              </a:p>
              <a:p>
                <a:pPr lvl="1"/>
                <a:endParaRPr lang="en-US" sz="2200" dirty="0"/>
              </a:p>
              <a:p>
                <a:r>
                  <a:rPr lang="en-US" sz="2600" dirty="0"/>
                  <a:t>Soltan-Paczynski: BH growth at </a:t>
                </a:r>
                <a14:m>
                  <m:oMath xmlns:m="http://schemas.openxmlformats.org/officeDocument/2006/math">
                    <m:r>
                      <a:rPr lang="en-US" sz="2600" b="0" i="1" smtClean="0">
                        <a:latin typeface="Cambria Math" panose="02040503050406030204" pitchFamily="18" charset="0"/>
                      </a:rPr>
                      <m:t>𝑧</m:t>
                    </m:r>
                    <m:r>
                      <a:rPr lang="en-US" sz="2600" b="0" i="1" smtClean="0">
                        <a:latin typeface="Cambria Math" panose="02040503050406030204" pitchFamily="18" charset="0"/>
                        <a:ea typeface="Cambria Math" panose="02040503050406030204" pitchFamily="18" charset="0"/>
                      </a:rPr>
                      <m:t>~2−3</m:t>
                    </m:r>
                  </m:oMath>
                </a14:m>
                <a:r>
                  <a:rPr lang="en-US" sz="2600" dirty="0"/>
                  <a:t> occurs in the accretion regime</a:t>
                </a:r>
                <a:endParaRPr lang="en-US" dirty="0"/>
              </a:p>
              <a:p>
                <a:pPr lvl="1"/>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BA9889AA-D281-A2A1-BAB4-6AB8C72E10B8}"/>
                  </a:ext>
                </a:extLst>
              </p:cNvPr>
              <p:cNvSpPr>
                <a:spLocks noGrp="1" noRot="1" noChangeAspect="1" noMove="1" noResize="1" noEditPoints="1" noAdjustHandles="1" noChangeArrowheads="1" noChangeShapeType="1" noTextEdit="1"/>
              </p:cNvSpPr>
              <p:nvPr>
                <p:ph idx="1"/>
              </p:nvPr>
            </p:nvSpPr>
            <p:spPr>
              <a:xfrm>
                <a:off x="838201" y="1825625"/>
                <a:ext cx="4574877" cy="4346575"/>
              </a:xfrm>
              <a:blipFill>
                <a:blip r:embed="rId3"/>
                <a:stretch>
                  <a:fillRect l="-1939" t="-2616" r="-2770"/>
                </a:stretch>
              </a:blipFill>
            </p:spPr>
            <p:txBody>
              <a:bodyPr/>
              <a:lstStyle/>
              <a:p>
                <a:r>
                  <a:rPr lang="en-US">
                    <a:noFill/>
                  </a:rPr>
                  <a:t> </a:t>
                </a:r>
              </a:p>
            </p:txBody>
          </p:sp>
        </mc:Fallback>
      </mc:AlternateContent>
      <p:pic>
        <p:nvPicPr>
          <p:cNvPr id="2052" name="Picture 4">
            <a:extLst>
              <a:ext uri="{FF2B5EF4-FFF2-40B4-BE49-F238E27FC236}">
                <a16:creationId xmlns:a16="http://schemas.microsoft.com/office/drawing/2014/main" id="{C4239168-C1ED-6611-4797-759B6A25CA0A}"/>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773" t="4452" r="5772" b="1289"/>
          <a:stretch/>
        </p:blipFill>
        <p:spPr bwMode="auto">
          <a:xfrm>
            <a:off x="5647297" y="1404144"/>
            <a:ext cx="6142516" cy="4049712"/>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1B2CF6E2-B5D1-3C50-A6FD-22B99C2903AB}"/>
              </a:ext>
            </a:extLst>
          </p:cNvPr>
          <p:cNvSpPr txBox="1">
            <a:spLocks/>
          </p:cNvSpPr>
          <p:nvPr/>
        </p:nvSpPr>
        <p:spPr>
          <a:xfrm>
            <a:off x="8932799" y="5453856"/>
            <a:ext cx="2622795" cy="437620"/>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400" dirty="0">
                <a:solidFill>
                  <a:schemeClr val="bg2">
                    <a:lumMod val="75000"/>
                  </a:schemeClr>
                </a:solidFill>
              </a:rPr>
              <a:t>(Fig. Roen Kelly, after Smith &amp; Bromm, 2019)</a:t>
            </a:r>
          </a:p>
        </p:txBody>
      </p:sp>
    </p:spTree>
    <p:extLst>
      <p:ext uri="{BB962C8B-B14F-4D97-AF65-F5344CB8AC3E}">
        <p14:creationId xmlns:p14="http://schemas.microsoft.com/office/powerpoint/2010/main" val="1869215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D82CA-C260-5095-8CAF-ED399335BE61}"/>
              </a:ext>
            </a:extLst>
          </p:cNvPr>
          <p:cNvSpPr>
            <a:spLocks noGrp="1"/>
          </p:cNvSpPr>
          <p:nvPr>
            <p:ph type="title"/>
          </p:nvPr>
        </p:nvSpPr>
        <p:spPr/>
        <p:txBody>
          <a:bodyPr/>
          <a:lstStyle/>
          <a:p>
            <a:r>
              <a:rPr lang="en-US" b="1" dirty="0"/>
              <a:t>Previous BH Accretion Solutions</a:t>
            </a:r>
          </a:p>
        </p:txBody>
      </p:sp>
      <p:sp>
        <p:nvSpPr>
          <p:cNvPr id="9" name="Content Placeholder 2">
            <a:extLst>
              <a:ext uri="{FF2B5EF4-FFF2-40B4-BE49-F238E27FC236}">
                <a16:creationId xmlns:a16="http://schemas.microsoft.com/office/drawing/2014/main" id="{C997D0B1-C98A-8555-0B5A-DF08A543F61E}"/>
              </a:ext>
            </a:extLst>
          </p:cNvPr>
          <p:cNvSpPr txBox="1">
            <a:spLocks/>
          </p:cNvSpPr>
          <p:nvPr/>
        </p:nvSpPr>
        <p:spPr>
          <a:xfrm>
            <a:off x="838201" y="1825625"/>
            <a:ext cx="48910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p:pic>
        <p:nvPicPr>
          <p:cNvPr id="7" name="Picture 6" descr="A diagram of a graph&#10;&#10;AI-generated content may be incorrect.">
            <a:extLst>
              <a:ext uri="{FF2B5EF4-FFF2-40B4-BE49-F238E27FC236}">
                <a16:creationId xmlns:a16="http://schemas.microsoft.com/office/drawing/2014/main" id="{2DCD6D84-7881-656D-EF2E-83D592920C6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505624" y="1433246"/>
            <a:ext cx="5878843" cy="4870717"/>
          </a:xfrm>
          <a:prstGeom prst="rect">
            <a:avLst/>
          </a:prstGeom>
        </p:spPr>
      </p:pic>
      <p:sp>
        <p:nvSpPr>
          <p:cNvPr id="8" name="Rectangle 7">
            <a:extLst>
              <a:ext uri="{FF2B5EF4-FFF2-40B4-BE49-F238E27FC236}">
                <a16:creationId xmlns:a16="http://schemas.microsoft.com/office/drawing/2014/main" id="{B562A1BC-0766-FFB2-D714-4931CA705A50}"/>
              </a:ext>
            </a:extLst>
          </p:cNvPr>
          <p:cNvSpPr/>
          <p:nvPr/>
        </p:nvSpPr>
        <p:spPr>
          <a:xfrm>
            <a:off x="9143546" y="1565768"/>
            <a:ext cx="2240921" cy="4251937"/>
          </a:xfrm>
          <a:prstGeom prst="rect">
            <a:avLst/>
          </a:prstGeom>
          <a:noFill/>
          <a:ln w="38100">
            <a:solidFill>
              <a:schemeClr val="accent2"/>
            </a:solidFill>
            <a:prstDash val="dash"/>
            <a:extLst>
              <a:ext uri="{C807C97D-BFC1-408E-A445-0C87EB9F89A2}">
                <ask:lineSketchStyleProps xmlns:ask="http://schemas.microsoft.com/office/drawing/2018/sketchyshapes" sd="1219033472">
                  <a:custGeom>
                    <a:avLst/>
                    <a:gdLst>
                      <a:gd name="connsiteX0" fmla="*/ 0 w 2151295"/>
                      <a:gd name="connsiteY0" fmla="*/ 0 h 4418914"/>
                      <a:gd name="connsiteX1" fmla="*/ 516311 w 2151295"/>
                      <a:gd name="connsiteY1" fmla="*/ 0 h 4418914"/>
                      <a:gd name="connsiteX2" fmla="*/ 989596 w 2151295"/>
                      <a:gd name="connsiteY2" fmla="*/ 0 h 4418914"/>
                      <a:gd name="connsiteX3" fmla="*/ 1570445 w 2151295"/>
                      <a:gd name="connsiteY3" fmla="*/ 0 h 4418914"/>
                      <a:gd name="connsiteX4" fmla="*/ 2151295 w 2151295"/>
                      <a:gd name="connsiteY4" fmla="*/ 0 h 4418914"/>
                      <a:gd name="connsiteX5" fmla="*/ 2151295 w 2151295"/>
                      <a:gd name="connsiteY5" fmla="*/ 508175 h 4418914"/>
                      <a:gd name="connsiteX6" fmla="*/ 2151295 w 2151295"/>
                      <a:gd name="connsiteY6" fmla="*/ 972161 h 4418914"/>
                      <a:gd name="connsiteX7" fmla="*/ 2151295 w 2151295"/>
                      <a:gd name="connsiteY7" fmla="*/ 1524525 h 4418914"/>
                      <a:gd name="connsiteX8" fmla="*/ 2151295 w 2151295"/>
                      <a:gd name="connsiteY8" fmla="*/ 2076890 h 4418914"/>
                      <a:gd name="connsiteX9" fmla="*/ 2151295 w 2151295"/>
                      <a:gd name="connsiteY9" fmla="*/ 2540876 h 4418914"/>
                      <a:gd name="connsiteX10" fmla="*/ 2151295 w 2151295"/>
                      <a:gd name="connsiteY10" fmla="*/ 3004862 h 4418914"/>
                      <a:gd name="connsiteX11" fmla="*/ 2151295 w 2151295"/>
                      <a:gd name="connsiteY11" fmla="*/ 3557226 h 4418914"/>
                      <a:gd name="connsiteX12" fmla="*/ 2151295 w 2151295"/>
                      <a:gd name="connsiteY12" fmla="*/ 4418914 h 4418914"/>
                      <a:gd name="connsiteX13" fmla="*/ 1678010 w 2151295"/>
                      <a:gd name="connsiteY13" fmla="*/ 4418914 h 4418914"/>
                      <a:gd name="connsiteX14" fmla="*/ 1097160 w 2151295"/>
                      <a:gd name="connsiteY14" fmla="*/ 4418914 h 4418914"/>
                      <a:gd name="connsiteX15" fmla="*/ 602363 w 2151295"/>
                      <a:gd name="connsiteY15" fmla="*/ 4418914 h 4418914"/>
                      <a:gd name="connsiteX16" fmla="*/ 0 w 2151295"/>
                      <a:gd name="connsiteY16" fmla="*/ 4418914 h 4418914"/>
                      <a:gd name="connsiteX17" fmla="*/ 0 w 2151295"/>
                      <a:gd name="connsiteY17" fmla="*/ 3778171 h 4418914"/>
                      <a:gd name="connsiteX18" fmla="*/ 0 w 2151295"/>
                      <a:gd name="connsiteY18" fmla="*/ 3358375 h 4418914"/>
                      <a:gd name="connsiteX19" fmla="*/ 0 w 2151295"/>
                      <a:gd name="connsiteY19" fmla="*/ 2894389 h 4418914"/>
                      <a:gd name="connsiteX20" fmla="*/ 0 w 2151295"/>
                      <a:gd name="connsiteY20" fmla="*/ 2430403 h 4418914"/>
                      <a:gd name="connsiteX21" fmla="*/ 0 w 2151295"/>
                      <a:gd name="connsiteY21" fmla="*/ 1922228 h 4418914"/>
                      <a:gd name="connsiteX22" fmla="*/ 0 w 2151295"/>
                      <a:gd name="connsiteY22" fmla="*/ 1281485 h 4418914"/>
                      <a:gd name="connsiteX23" fmla="*/ 0 w 2151295"/>
                      <a:gd name="connsiteY23" fmla="*/ 729121 h 4418914"/>
                      <a:gd name="connsiteX24" fmla="*/ 0 w 2151295"/>
                      <a:gd name="connsiteY24" fmla="*/ 0 h 441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51295" h="4418914" extrusionOk="0">
                        <a:moveTo>
                          <a:pt x="0" y="0"/>
                        </a:moveTo>
                        <a:cubicBezTo>
                          <a:pt x="178321" y="-52041"/>
                          <a:pt x="268521" y="44582"/>
                          <a:pt x="516311" y="0"/>
                        </a:cubicBezTo>
                        <a:cubicBezTo>
                          <a:pt x="764101" y="-44582"/>
                          <a:pt x="814827" y="19423"/>
                          <a:pt x="989596" y="0"/>
                        </a:cubicBezTo>
                        <a:cubicBezTo>
                          <a:pt x="1164365" y="-19423"/>
                          <a:pt x="1333352" y="60654"/>
                          <a:pt x="1570445" y="0"/>
                        </a:cubicBezTo>
                        <a:cubicBezTo>
                          <a:pt x="1807538" y="-60654"/>
                          <a:pt x="2022943" y="25407"/>
                          <a:pt x="2151295" y="0"/>
                        </a:cubicBezTo>
                        <a:cubicBezTo>
                          <a:pt x="2168562" y="193159"/>
                          <a:pt x="2091659" y="276529"/>
                          <a:pt x="2151295" y="508175"/>
                        </a:cubicBezTo>
                        <a:cubicBezTo>
                          <a:pt x="2210931" y="739821"/>
                          <a:pt x="2135222" y="826306"/>
                          <a:pt x="2151295" y="972161"/>
                        </a:cubicBezTo>
                        <a:cubicBezTo>
                          <a:pt x="2167368" y="1118016"/>
                          <a:pt x="2132166" y="1286707"/>
                          <a:pt x="2151295" y="1524525"/>
                        </a:cubicBezTo>
                        <a:cubicBezTo>
                          <a:pt x="2170424" y="1762343"/>
                          <a:pt x="2140329" y="1901021"/>
                          <a:pt x="2151295" y="2076890"/>
                        </a:cubicBezTo>
                        <a:cubicBezTo>
                          <a:pt x="2162261" y="2252759"/>
                          <a:pt x="2120961" y="2440840"/>
                          <a:pt x="2151295" y="2540876"/>
                        </a:cubicBezTo>
                        <a:cubicBezTo>
                          <a:pt x="2181629" y="2640912"/>
                          <a:pt x="2113037" y="2783546"/>
                          <a:pt x="2151295" y="3004862"/>
                        </a:cubicBezTo>
                        <a:cubicBezTo>
                          <a:pt x="2189553" y="3226178"/>
                          <a:pt x="2114104" y="3311841"/>
                          <a:pt x="2151295" y="3557226"/>
                        </a:cubicBezTo>
                        <a:cubicBezTo>
                          <a:pt x="2188486" y="3802611"/>
                          <a:pt x="2053104" y="4006902"/>
                          <a:pt x="2151295" y="4418914"/>
                        </a:cubicBezTo>
                        <a:cubicBezTo>
                          <a:pt x="1962326" y="4474675"/>
                          <a:pt x="1884936" y="4377123"/>
                          <a:pt x="1678010" y="4418914"/>
                        </a:cubicBezTo>
                        <a:cubicBezTo>
                          <a:pt x="1471084" y="4460705"/>
                          <a:pt x="1382102" y="4416029"/>
                          <a:pt x="1097160" y="4418914"/>
                        </a:cubicBezTo>
                        <a:cubicBezTo>
                          <a:pt x="812218" y="4421799"/>
                          <a:pt x="819762" y="4371527"/>
                          <a:pt x="602363" y="4418914"/>
                        </a:cubicBezTo>
                        <a:cubicBezTo>
                          <a:pt x="384964" y="4466301"/>
                          <a:pt x="215391" y="4363742"/>
                          <a:pt x="0" y="4418914"/>
                        </a:cubicBezTo>
                        <a:cubicBezTo>
                          <a:pt x="-48889" y="4279621"/>
                          <a:pt x="47172" y="3973018"/>
                          <a:pt x="0" y="3778171"/>
                        </a:cubicBezTo>
                        <a:cubicBezTo>
                          <a:pt x="-47172" y="3583324"/>
                          <a:pt x="4483" y="3477475"/>
                          <a:pt x="0" y="3358375"/>
                        </a:cubicBezTo>
                        <a:cubicBezTo>
                          <a:pt x="-4483" y="3239275"/>
                          <a:pt x="29862" y="3007706"/>
                          <a:pt x="0" y="2894389"/>
                        </a:cubicBezTo>
                        <a:cubicBezTo>
                          <a:pt x="-29862" y="2781072"/>
                          <a:pt x="31902" y="2624748"/>
                          <a:pt x="0" y="2430403"/>
                        </a:cubicBezTo>
                        <a:cubicBezTo>
                          <a:pt x="-31902" y="2236058"/>
                          <a:pt x="9269" y="2096744"/>
                          <a:pt x="0" y="1922228"/>
                        </a:cubicBezTo>
                        <a:cubicBezTo>
                          <a:pt x="-9269" y="1747713"/>
                          <a:pt x="12901" y="1491864"/>
                          <a:pt x="0" y="1281485"/>
                        </a:cubicBezTo>
                        <a:cubicBezTo>
                          <a:pt x="-12901" y="1071106"/>
                          <a:pt x="14893" y="846588"/>
                          <a:pt x="0" y="729121"/>
                        </a:cubicBezTo>
                        <a:cubicBezTo>
                          <a:pt x="-14893" y="611654"/>
                          <a:pt x="25874" y="222442"/>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6772A97-4E46-1DFF-FD2F-B1F2C76A042F}"/>
                  </a:ext>
                </a:extLst>
              </p:cNvPr>
              <p:cNvSpPr>
                <a:spLocks noGrp="1"/>
              </p:cNvSpPr>
              <p:nvPr>
                <p:ph idx="1"/>
              </p:nvPr>
            </p:nvSpPr>
            <p:spPr>
              <a:xfrm>
                <a:off x="838199" y="1807092"/>
                <a:ext cx="4667423" cy="4346575"/>
              </a:xfrm>
            </p:spPr>
            <p:txBody>
              <a:bodyPr>
                <a:normAutofit fontScale="92500" lnSpcReduction="10000"/>
              </a:bodyPr>
              <a:lstStyle/>
              <a:p>
                <a:r>
                  <a:rPr lang="en-US" sz="2600" dirty="0"/>
                  <a:t>solutions to </a:t>
                </a:r>
                <a:r>
                  <a:rPr lang="en-US" sz="2600" b="1" dirty="0"/>
                  <a:t>spherically symmetric flow </a:t>
                </a:r>
              </a:p>
              <a:p>
                <a:pPr lvl="1"/>
                <a:r>
                  <a:rPr lang="en-US" sz="2200" dirty="0"/>
                  <a:t>Bondi solutions + two-body radiative processes (Compton scattering, free-free emission etc.)</a:t>
                </a:r>
              </a:p>
              <a:p>
                <a:endParaRPr lang="en-US" sz="2600" dirty="0"/>
              </a:p>
              <a:p>
                <a:r>
                  <a:rPr lang="en-US" sz="2600" dirty="0"/>
                  <a:t>accretion rate:</a:t>
                </a:r>
              </a:p>
              <a:p>
                <a:pPr lvl="1"/>
                <a:r>
                  <a:rPr lang="en-US" sz="2200" dirty="0"/>
                  <a:t>Bondi accretion rate (</a:t>
                </a:r>
                <a14:m>
                  <m:oMath xmlns:m="http://schemas.openxmlformats.org/officeDocument/2006/math">
                    <m:sSub>
                      <m:sSubPr>
                        <m:ctrlPr>
                          <a:rPr lang="en-US" sz="2200" i="1" smtClean="0">
                            <a:latin typeface="Cambria Math" panose="02040503050406030204" pitchFamily="18" charset="0"/>
                          </a:rPr>
                        </m:ctrlPr>
                      </m:sSubPr>
                      <m:e>
                        <m:acc>
                          <m:accPr>
                            <m:chr m:val="̇"/>
                            <m:ctrlPr>
                              <a:rPr lang="en-US" sz="2200" i="1" smtClean="0">
                                <a:latin typeface="Cambria Math" panose="02040503050406030204" pitchFamily="18" charset="0"/>
                              </a:rPr>
                            </m:ctrlPr>
                          </m:accPr>
                          <m:e>
                            <m:r>
                              <a:rPr lang="en-US" sz="2200" b="0" i="1" smtClean="0">
                                <a:latin typeface="Cambria Math" panose="02040503050406030204" pitchFamily="18" charset="0"/>
                              </a:rPr>
                              <m:t>𝑀</m:t>
                            </m:r>
                          </m:e>
                        </m:acc>
                      </m:e>
                      <m:sub>
                        <m:r>
                          <a:rPr lang="en-US" sz="2200" b="0" i="1" smtClean="0">
                            <a:latin typeface="Cambria Math" panose="02040503050406030204" pitchFamily="18" charset="0"/>
                          </a:rPr>
                          <m:t>𝐵</m:t>
                        </m:r>
                      </m:sub>
                    </m:sSub>
                  </m:oMath>
                </a14:m>
                <a:r>
                  <a:rPr lang="en-US" sz="2200" dirty="0"/>
                  <a:t>)</a:t>
                </a:r>
              </a:p>
              <a:p>
                <a:pPr lvl="1"/>
                <a:r>
                  <a:rPr lang="en-US" sz="2200" dirty="0"/>
                  <a:t>Eddington accretion rate (</a:t>
                </a:r>
                <a14:m>
                  <m:oMath xmlns:m="http://schemas.openxmlformats.org/officeDocument/2006/math">
                    <m:sSub>
                      <m:sSubPr>
                        <m:ctrlPr>
                          <a:rPr lang="en-US" sz="2200" i="1" smtClean="0">
                            <a:latin typeface="Cambria Math" panose="02040503050406030204" pitchFamily="18" charset="0"/>
                          </a:rPr>
                        </m:ctrlPr>
                      </m:sSubPr>
                      <m:e>
                        <m:acc>
                          <m:accPr>
                            <m:chr m:val="̇"/>
                            <m:ctrlPr>
                              <a:rPr lang="en-US" sz="2200" i="1" smtClean="0">
                                <a:latin typeface="Cambria Math" panose="02040503050406030204" pitchFamily="18" charset="0"/>
                              </a:rPr>
                            </m:ctrlPr>
                          </m:accPr>
                          <m:e>
                            <m:r>
                              <a:rPr lang="en-US" sz="2200" b="0" i="1" smtClean="0">
                                <a:latin typeface="Cambria Math" panose="02040503050406030204" pitchFamily="18" charset="0"/>
                              </a:rPr>
                              <m:t>𝑀</m:t>
                            </m:r>
                          </m:e>
                        </m:acc>
                      </m:e>
                      <m:sub>
                        <m:r>
                          <a:rPr lang="en-US" sz="2200" b="0" i="1" smtClean="0">
                            <a:latin typeface="Cambria Math" panose="02040503050406030204" pitchFamily="18" charset="0"/>
                          </a:rPr>
                          <m:t>𝐸𝑑𝑑</m:t>
                        </m:r>
                      </m:sub>
                    </m:sSub>
                  </m:oMath>
                </a14:m>
                <a:r>
                  <a:rPr lang="en-US" sz="2200" dirty="0"/>
                  <a:t>)</a:t>
                </a:r>
              </a:p>
              <a:p>
                <a:pPr lvl="1"/>
                <a:endParaRPr lang="en-US" sz="2200" dirty="0"/>
              </a:p>
              <a:p>
                <a:r>
                  <a:rPr lang="en-US" sz="2600" dirty="0"/>
                  <a:t>*</a:t>
                </a:r>
                <a:r>
                  <a:rPr lang="en-US" dirty="0"/>
                  <a:t>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𝐸𝑑𝑑</m:t>
                        </m:r>
                      </m:sub>
                    </m:sSub>
                  </m:oMath>
                </a14:m>
                <a:r>
                  <a:rPr lang="en-US" sz="2600" dirty="0"/>
                  <a:t> is </a:t>
                </a:r>
                <a14:m>
                  <m:oMath xmlns:m="http://schemas.openxmlformats.org/officeDocument/2006/math">
                    <m:r>
                      <a:rPr lang="en-US" sz="2600" b="0" i="1" smtClean="0">
                        <a:latin typeface="Cambria Math" panose="02040503050406030204" pitchFamily="18" charset="0"/>
                      </a:rPr>
                      <m:t>10</m:t>
                    </m:r>
                    <m:r>
                      <a:rPr lang="en-US" sz="2600" i="1">
                        <a:latin typeface="Cambria Math" panose="02040503050406030204" pitchFamily="18" charset="0"/>
                        <a:ea typeface="Cambria Math" panose="02040503050406030204" pitchFamily="18" charset="0"/>
                      </a:rPr>
                      <m:t>×</m:t>
                    </m:r>
                  </m:oMath>
                </a14:m>
                <a:r>
                  <a:rPr lang="en-US" sz="2600" dirty="0"/>
                  <a:t> smaller because </a:t>
                </a:r>
                <a14:m>
                  <m:oMath xmlns:m="http://schemas.openxmlformats.org/officeDocument/2006/math">
                    <m:r>
                      <a:rPr lang="en-US" sz="2600" i="1" smtClean="0">
                        <a:latin typeface="Cambria Math" panose="02040503050406030204" pitchFamily="18" charset="0"/>
                        <a:ea typeface="Cambria Math" panose="02040503050406030204" pitchFamily="18" charset="0"/>
                      </a:rPr>
                      <m:t>𝜂</m:t>
                    </m:r>
                    <m:r>
                      <a:rPr lang="en-US" sz="2600" b="0" i="1" smtClean="0">
                        <a:latin typeface="Cambria Math" panose="02040503050406030204" pitchFamily="18" charset="0"/>
                        <a:ea typeface="Cambria Math" panose="02040503050406030204" pitchFamily="18" charset="0"/>
                      </a:rPr>
                      <m:t>=1</m:t>
                    </m:r>
                  </m:oMath>
                </a14:m>
                <a:endParaRPr lang="en-US" sz="2600" dirty="0"/>
              </a:p>
              <a:p>
                <a:pPr marL="457200" lvl="1" indent="0">
                  <a:buNone/>
                </a:pPr>
                <a:endParaRPr lang="en-US" sz="2200" dirty="0"/>
              </a:p>
              <a:p>
                <a:endParaRPr lang="en-US" sz="2600" dirty="0"/>
              </a:p>
              <a:p>
                <a:pPr lvl="1"/>
                <a:endParaRPr lang="en-US" sz="2200" dirty="0"/>
              </a:p>
              <a:p>
                <a:pPr lvl="1"/>
                <a:endParaRPr lang="en-US" sz="2200" dirty="0"/>
              </a:p>
              <a:p>
                <a:pPr lvl="1"/>
                <a:endParaRPr lang="en-US" dirty="0"/>
              </a:p>
              <a:p>
                <a:endParaRPr lang="en-US" dirty="0"/>
              </a:p>
              <a:p>
                <a:endParaRPr lang="en-US" dirty="0"/>
              </a:p>
              <a:p>
                <a:pPr marL="0" indent="0">
                  <a:buNone/>
                </a:pPr>
                <a:endParaRPr lang="en-US" dirty="0"/>
              </a:p>
            </p:txBody>
          </p:sp>
        </mc:Choice>
        <mc:Fallback xmlns="">
          <p:sp>
            <p:nvSpPr>
              <p:cNvPr id="11" name="Content Placeholder 2">
                <a:extLst>
                  <a:ext uri="{FF2B5EF4-FFF2-40B4-BE49-F238E27FC236}">
                    <a16:creationId xmlns:a16="http://schemas.microsoft.com/office/drawing/2014/main" id="{56772A97-4E46-1DFF-FD2F-B1F2C76A042F}"/>
                  </a:ext>
                </a:extLst>
              </p:cNvPr>
              <p:cNvSpPr>
                <a:spLocks noGrp="1" noRot="1" noChangeAspect="1" noMove="1" noResize="1" noEditPoints="1" noAdjustHandles="1" noChangeArrowheads="1" noChangeShapeType="1" noTextEdit="1"/>
              </p:cNvSpPr>
              <p:nvPr>
                <p:ph idx="1"/>
              </p:nvPr>
            </p:nvSpPr>
            <p:spPr>
              <a:xfrm>
                <a:off x="838199" y="1807092"/>
                <a:ext cx="4667423" cy="4346575"/>
              </a:xfrm>
              <a:blipFill>
                <a:blip r:embed="rId4"/>
                <a:stretch>
                  <a:fillRect l="-1626" t="-2624" r="-2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894AFEA7-34B3-0754-F9C0-8C4A1011683C}"/>
                  </a:ext>
                </a:extLst>
              </p:cNvPr>
              <p:cNvSpPr txBox="1">
                <a:spLocks/>
              </p:cNvSpPr>
              <p:nvPr/>
            </p:nvSpPr>
            <p:spPr>
              <a:xfrm>
                <a:off x="838200" y="1847615"/>
                <a:ext cx="4667423" cy="349192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steady accretion (</a:t>
                </a:r>
                <a14:m>
                  <m:oMath xmlns:m="http://schemas.openxmlformats.org/officeDocument/2006/math">
                    <m:acc>
                      <m:accPr>
                        <m:chr m:val="̇"/>
                        <m:ctrlPr>
                          <a:rPr lang="en-US" sz="2600" i="1" smtClean="0">
                            <a:latin typeface="Cambria Math" panose="02040503050406030204" pitchFamily="18" charset="0"/>
                          </a:rPr>
                        </m:ctrlPr>
                      </m:accPr>
                      <m:e>
                        <m:r>
                          <a:rPr lang="en-US" sz="2600" i="1" smtClean="0">
                            <a:latin typeface="Cambria Math" panose="02040503050406030204" pitchFamily="18" charset="0"/>
                          </a:rPr>
                          <m:t>𝑚</m:t>
                        </m:r>
                      </m:e>
                    </m:acc>
                    <m:r>
                      <a:rPr lang="en-US" sz="2600" i="1" smtClean="0">
                        <a:latin typeface="Cambria Math" panose="02040503050406030204" pitchFamily="18" charset="0"/>
                        <a:ea typeface="Cambria Math" panose="02040503050406030204" pitchFamily="18" charset="0"/>
                      </a:rPr>
                      <m:t>≲0.1−1</m:t>
                    </m:r>
                  </m:oMath>
                </a14:m>
                <a:r>
                  <a:rPr lang="en-US" sz="2600" dirty="0"/>
                  <a:t>)</a:t>
                </a:r>
              </a:p>
              <a:p>
                <a:pPr lvl="1"/>
                <a14:m>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m:t>
                        </m:r>
                        <m:acc>
                          <m:accPr>
                            <m:chr m:val="̇"/>
                            <m:ctrlPr>
                              <a:rPr lang="en-US" sz="2200" i="1" smtClean="0">
                                <a:latin typeface="Cambria Math" panose="02040503050406030204" pitchFamily="18" charset="0"/>
                              </a:rPr>
                            </m:ctrlPr>
                          </m:accPr>
                          <m:e>
                            <m:r>
                              <a:rPr lang="en-US" sz="2200" i="1" smtClean="0">
                                <a:latin typeface="Cambria Math" panose="02040503050406030204" pitchFamily="18" charset="0"/>
                              </a:rPr>
                              <m:t>𝑀</m:t>
                            </m:r>
                          </m:e>
                        </m:acc>
                      </m:e>
                      <m:sub>
                        <m:r>
                          <a:rPr lang="en-US" sz="2200" i="1" smtClean="0">
                            <a:latin typeface="Cambria Math" panose="02040503050406030204" pitchFamily="18" charset="0"/>
                          </a:rPr>
                          <m:t>𝐵</m:t>
                        </m:r>
                      </m:sub>
                    </m:sSub>
                  </m:oMath>
                </a14:m>
                <a:r>
                  <a:rPr lang="en-US" sz="2200" dirty="0"/>
                  <a:t>, </a:t>
                </a:r>
                <a14:m>
                  <m:oMath xmlns:m="http://schemas.openxmlformats.org/officeDocument/2006/math">
                    <m:r>
                      <a:rPr lang="en-US" sz="2200" i="1" smtClean="0">
                        <a:latin typeface="Cambria Math" panose="02040503050406030204" pitchFamily="18" charset="0"/>
                        <a:ea typeface="Cambria Math" panose="02040503050406030204" pitchFamily="18" charset="0"/>
                      </a:rPr>
                      <m:t>∝</m:t>
                    </m:r>
                    <m:sSup>
                      <m:sSupPr>
                        <m:ctrlPr>
                          <a:rPr lang="en-US" sz="2200" i="1" smtClean="0">
                            <a:latin typeface="Cambria Math" panose="02040503050406030204" pitchFamily="18" charset="0"/>
                            <a:ea typeface="Cambria Math" panose="02040503050406030204" pitchFamily="18" charset="0"/>
                          </a:rPr>
                        </m:ctrlPr>
                      </m:sSupPr>
                      <m:e>
                        <m:acc>
                          <m:accPr>
                            <m:chr m:val="̇"/>
                            <m:ctrlPr>
                              <a:rPr lang="en-US" sz="2200" i="1" smtClean="0">
                                <a:latin typeface="Cambria Math" panose="02040503050406030204" pitchFamily="18" charset="0"/>
                                <a:ea typeface="Cambria Math" panose="02040503050406030204" pitchFamily="18" charset="0"/>
                              </a:rPr>
                            </m:ctrlPr>
                          </m:accPr>
                          <m:e>
                            <m:r>
                              <a:rPr lang="en-US" sz="2200" i="1" smtClean="0">
                                <a:latin typeface="Cambria Math" panose="02040503050406030204" pitchFamily="18" charset="0"/>
                                <a:ea typeface="Cambria Math" panose="02040503050406030204" pitchFamily="18" charset="0"/>
                              </a:rPr>
                              <m:t>𝑚</m:t>
                            </m:r>
                          </m:e>
                        </m:acc>
                      </m:e>
                      <m:sup>
                        <m:r>
                          <a:rPr lang="en-US" sz="2200" i="1" smtClean="0">
                            <a:latin typeface="Cambria Math" panose="02040503050406030204" pitchFamily="18" charset="0"/>
                            <a:ea typeface="Cambria Math" panose="02040503050406030204" pitchFamily="18" charset="0"/>
                          </a:rPr>
                          <m:t>2</m:t>
                        </m:r>
                      </m:sup>
                    </m:sSup>
                  </m:oMath>
                </a14:m>
                <a:endParaRPr lang="en-US" sz="2200" dirty="0"/>
              </a:p>
              <a:p>
                <a:endParaRPr lang="en-US" sz="2600" dirty="0"/>
              </a:p>
              <a:p>
                <a:r>
                  <a:rPr lang="en-US" sz="2600" dirty="0"/>
                  <a:t>accreting gas is optically thin to electron scattering, and </a:t>
                </a:r>
                <a:r>
                  <a:rPr lang="en-US" sz="2600" b="1" dirty="0"/>
                  <a:t>radiative processes are inefficient</a:t>
                </a:r>
              </a:p>
              <a:p>
                <a:endParaRPr lang="en-US" sz="2600" dirty="0"/>
              </a:p>
              <a:p>
                <a:r>
                  <a:rPr lang="en-US" sz="2600" dirty="0"/>
                  <a:t>accretion flow thus follows an </a:t>
                </a:r>
                <a:r>
                  <a:rPr lang="en-US" sz="2600" b="1" dirty="0"/>
                  <a:t>approximate Bondi solution </a:t>
                </a:r>
                <a:r>
                  <a:rPr lang="en-US" sz="2600" dirty="0"/>
                  <a:t>within the Bondi radius (</a:t>
                </a:r>
                <a14:m>
                  <m:oMath xmlns:m="http://schemas.openxmlformats.org/officeDocument/2006/math">
                    <m:sSub>
                      <m:sSubPr>
                        <m:ctrlPr>
                          <a:rPr lang="en-US" sz="2600" i="1" smtClean="0">
                            <a:latin typeface="Cambria Math" panose="02040503050406030204" pitchFamily="18" charset="0"/>
                          </a:rPr>
                        </m:ctrlPr>
                      </m:sSubPr>
                      <m:e>
                        <m:r>
                          <a:rPr lang="en-US" sz="2600" b="0" i="1" smtClean="0">
                            <a:latin typeface="Cambria Math" panose="02040503050406030204" pitchFamily="18" charset="0"/>
                          </a:rPr>
                          <m:t>𝑅</m:t>
                        </m:r>
                      </m:e>
                      <m:sub>
                        <m:r>
                          <a:rPr lang="en-US" sz="2600" b="0" i="1" smtClean="0">
                            <a:latin typeface="Cambria Math" panose="02040503050406030204" pitchFamily="18" charset="0"/>
                          </a:rPr>
                          <m:t>𝐵</m:t>
                        </m:r>
                      </m:sub>
                    </m:sSub>
                    <m:r>
                      <a:rPr lang="en-US" sz="260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𝐺</m:t>
                    </m:r>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𝑀</m:t>
                        </m:r>
                      </m:e>
                      <m:sub>
                        <m:r>
                          <a:rPr lang="en-US" sz="2600" b="0" i="1" smtClean="0">
                            <a:latin typeface="Cambria Math" panose="02040503050406030204" pitchFamily="18" charset="0"/>
                            <a:ea typeface="Cambria Math" panose="02040503050406030204" pitchFamily="18" charset="0"/>
                          </a:rPr>
                          <m:t>𝐵𝐻</m:t>
                        </m:r>
                      </m:sub>
                    </m:sSub>
                    <m:r>
                      <a:rPr lang="en-US" sz="2600" b="0" i="1" smtClean="0">
                        <a:latin typeface="Cambria Math" panose="02040503050406030204" pitchFamily="18" charset="0"/>
                        <a:ea typeface="Cambria Math" panose="02040503050406030204" pitchFamily="18" charset="0"/>
                      </a:rPr>
                      <m:t>/</m:t>
                    </m:r>
                    <m:sSubSup>
                      <m:sSubSupPr>
                        <m:ctrlPr>
                          <a:rPr lang="en-US" sz="2600" b="0" i="1" smtClean="0">
                            <a:latin typeface="Cambria Math" panose="02040503050406030204" pitchFamily="18" charset="0"/>
                            <a:ea typeface="Cambria Math" panose="02040503050406030204" pitchFamily="18" charset="0"/>
                          </a:rPr>
                        </m:ctrlPr>
                      </m:sSubSupPr>
                      <m:e>
                        <m:r>
                          <a:rPr lang="en-US" sz="2600" b="0" i="1" smtClean="0">
                            <a:latin typeface="Cambria Math" panose="02040503050406030204" pitchFamily="18" charset="0"/>
                            <a:ea typeface="Cambria Math" panose="02040503050406030204" pitchFamily="18" charset="0"/>
                          </a:rPr>
                          <m:t>𝑐</m:t>
                        </m:r>
                      </m:e>
                      <m:sub>
                        <m:r>
                          <a:rPr lang="en-US" sz="2600" b="0" i="1" smtClean="0">
                            <a:latin typeface="Cambria Math" panose="02040503050406030204" pitchFamily="18" charset="0"/>
                            <a:ea typeface="Cambria Math" panose="02040503050406030204" pitchFamily="18" charset="0"/>
                          </a:rPr>
                          <m:t>∞</m:t>
                        </m:r>
                      </m:sub>
                      <m:sup>
                        <m:r>
                          <a:rPr lang="en-US" sz="2600" b="0" i="1" smtClean="0">
                            <a:latin typeface="Cambria Math" panose="02040503050406030204" pitchFamily="18" charset="0"/>
                            <a:ea typeface="Cambria Math" panose="02040503050406030204" pitchFamily="18" charset="0"/>
                          </a:rPr>
                          <m:t>2</m:t>
                        </m:r>
                      </m:sup>
                    </m:sSubSup>
                  </m:oMath>
                </a14:m>
                <a:r>
                  <a:rPr lang="en-US" sz="2600" dirty="0"/>
                  <a:t>)</a:t>
                </a:r>
                <a:endParaRPr lang="en-US" dirty="0"/>
              </a:p>
              <a:p>
                <a:endParaRPr lang="en-US" dirty="0"/>
              </a:p>
              <a:p>
                <a:endParaRPr lang="en-US" dirty="0"/>
              </a:p>
              <a:p>
                <a:endParaRPr lang="en-US" dirty="0"/>
              </a:p>
            </p:txBody>
          </p:sp>
        </mc:Choice>
        <mc:Fallback xmlns="">
          <p:sp>
            <p:nvSpPr>
              <p:cNvPr id="13" name="Content Placeholder 2">
                <a:extLst>
                  <a:ext uri="{FF2B5EF4-FFF2-40B4-BE49-F238E27FC236}">
                    <a16:creationId xmlns:a16="http://schemas.microsoft.com/office/drawing/2014/main" id="{894AFEA7-34B3-0754-F9C0-8C4A1011683C}"/>
                  </a:ext>
                </a:extLst>
              </p:cNvPr>
              <p:cNvSpPr txBox="1">
                <a:spLocks noRot="1" noChangeAspect="1" noMove="1" noResize="1" noEditPoints="1" noAdjustHandles="1" noChangeArrowheads="1" noChangeShapeType="1" noTextEdit="1"/>
              </p:cNvSpPr>
              <p:nvPr/>
            </p:nvSpPr>
            <p:spPr>
              <a:xfrm>
                <a:off x="838200" y="1847615"/>
                <a:ext cx="4667423" cy="3491921"/>
              </a:xfrm>
              <a:prstGeom prst="rect">
                <a:avLst/>
              </a:prstGeom>
              <a:blipFill>
                <a:blip r:embed="rId5"/>
                <a:stretch>
                  <a:fillRect l="-1630" t="-3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A0D10DA7-9659-BDFC-362A-DBBE65492D7A}"/>
                  </a:ext>
                </a:extLst>
              </p:cNvPr>
              <p:cNvSpPr txBox="1">
                <a:spLocks/>
              </p:cNvSpPr>
              <p:nvPr/>
            </p:nvSpPr>
            <p:spPr>
              <a:xfrm>
                <a:off x="838200" y="1842852"/>
                <a:ext cx="4667423" cy="39792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intermittent accretion</a:t>
                </a:r>
              </a:p>
              <a:p>
                <a:pPr lvl="1"/>
                <a14:m>
                  <m:oMath xmlns:m="http://schemas.openxmlformats.org/officeDocument/2006/math">
                    <m:r>
                      <a:rPr lang="en-US" sz="2200" i="1">
                        <a:latin typeface="Cambria Math" panose="02040503050406030204" pitchFamily="18" charset="0"/>
                        <a:ea typeface="Cambria Math" panose="02040503050406030204" pitchFamily="18" charset="0"/>
                      </a:rPr>
                      <m:t>×</m:t>
                    </m:r>
                    <m:sSub>
                      <m:sSubPr>
                        <m:ctrlPr>
                          <a:rPr lang="en-US" sz="2200" i="1">
                            <a:latin typeface="Cambria Math" panose="02040503050406030204" pitchFamily="18" charset="0"/>
                            <a:ea typeface="Cambria Math" panose="02040503050406030204" pitchFamily="18" charset="0"/>
                          </a:rPr>
                        </m:ctrlPr>
                      </m:sSubPr>
                      <m:e>
                        <m:acc>
                          <m:accPr>
                            <m:chr m:val="̇"/>
                            <m:ctrlPr>
                              <a:rPr lang="en-US" sz="2200" i="1">
                                <a:latin typeface="Cambria Math" panose="02040503050406030204" pitchFamily="18" charset="0"/>
                                <a:ea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𝑀</m:t>
                            </m:r>
                          </m:e>
                        </m:acc>
                      </m:e>
                      <m:sub>
                        <m:r>
                          <a:rPr lang="en-US" sz="2200" i="1">
                            <a:latin typeface="Cambria Math" panose="02040503050406030204" pitchFamily="18" charset="0"/>
                            <a:ea typeface="Cambria Math" panose="02040503050406030204" pitchFamily="18" charset="0"/>
                          </a:rPr>
                          <m:t>𝐸𝑑𝑑</m:t>
                        </m:r>
                      </m:sub>
                    </m:sSub>
                  </m:oMath>
                </a14:m>
                <a:r>
                  <a:rPr lang="en-US" sz="2200" dirty="0"/>
                  <a:t>, </a:t>
                </a:r>
                <a14:m>
                  <m:oMath xmlns:m="http://schemas.openxmlformats.org/officeDocument/2006/math">
                    <m:r>
                      <a:rPr lang="en-US" sz="2200" i="1">
                        <a:latin typeface="Cambria Math" panose="02040503050406030204" pitchFamily="18" charset="0"/>
                        <a:ea typeface="Cambria Math" panose="02040503050406030204" pitchFamily="18" charset="0"/>
                      </a:rPr>
                      <m:t>≲</m:t>
                    </m:r>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𝐿</m:t>
                        </m:r>
                      </m:e>
                      <m:sub>
                        <m:r>
                          <a:rPr lang="en-US" sz="2200" i="1">
                            <a:latin typeface="Cambria Math" panose="02040503050406030204" pitchFamily="18" charset="0"/>
                            <a:ea typeface="Cambria Math" panose="02040503050406030204" pitchFamily="18" charset="0"/>
                          </a:rPr>
                          <m:t>𝐸𝑑𝑑</m:t>
                        </m:r>
                      </m:sub>
                    </m:sSub>
                  </m:oMath>
                </a14:m>
                <a:endParaRPr lang="en-US" sz="2600" dirty="0"/>
              </a:p>
              <a:p>
                <a:pPr marL="457200" lvl="1" indent="0">
                  <a:buNone/>
                </a:pPr>
                <a:endParaRPr lang="en-US" sz="2600" dirty="0"/>
              </a:p>
              <a:p>
                <a:r>
                  <a:rPr lang="en-US" sz="2600" dirty="0"/>
                  <a:t>hydrodynamical response to </a:t>
                </a:r>
                <a:r>
                  <a:rPr lang="en-US" sz="2600" b="1" dirty="0"/>
                  <a:t>radiative processes</a:t>
                </a:r>
              </a:p>
              <a:p>
                <a:pPr lvl="1"/>
                <a:r>
                  <a:rPr lang="en-US" sz="2200" dirty="0"/>
                  <a:t>Compton heating suppresses accretion from the Bondi radius </a:t>
                </a:r>
              </a:p>
              <a:p>
                <a:endParaRPr lang="en-US" sz="2600" dirty="0"/>
              </a:p>
              <a:p>
                <a:r>
                  <a:rPr lang="en-US" sz="2600" b="1" dirty="0"/>
                  <a:t>time dependent</a:t>
                </a:r>
                <a:r>
                  <a:rPr lang="en-US" sz="2600" dirty="0"/>
                  <a:t>, steady solutions only for </a:t>
                </a:r>
                <a14:m>
                  <m:oMath xmlns:m="http://schemas.openxmlformats.org/officeDocument/2006/math">
                    <m:r>
                      <a:rPr lang="en-US" sz="2600" b="0" i="1" smtClean="0">
                        <a:latin typeface="Cambria Math" panose="02040503050406030204" pitchFamily="18" charset="0"/>
                      </a:rPr>
                      <m:t>3</m:t>
                    </m:r>
                    <m:r>
                      <a:rPr lang="en-US" sz="2600" b="0" i="1" smtClean="0">
                        <a:latin typeface="Cambria Math" panose="02040503050406030204" pitchFamily="18" charset="0"/>
                        <a:ea typeface="Cambria Math" panose="02040503050406030204" pitchFamily="18" charset="0"/>
                      </a:rPr>
                      <m:t>≲</m:t>
                    </m:r>
                    <m:acc>
                      <m:accPr>
                        <m:chr m:val="̇"/>
                        <m:ctrlPr>
                          <a:rPr lang="en-US" sz="2600" b="0" i="1" smtClean="0">
                            <a:latin typeface="Cambria Math" panose="02040503050406030204" pitchFamily="18" charset="0"/>
                            <a:ea typeface="Cambria Math" panose="02040503050406030204" pitchFamily="18" charset="0"/>
                          </a:rPr>
                        </m:ctrlPr>
                      </m:accPr>
                      <m:e>
                        <m:r>
                          <a:rPr lang="en-US" sz="2600" b="0" i="1" smtClean="0">
                            <a:latin typeface="Cambria Math" panose="02040503050406030204" pitchFamily="18" charset="0"/>
                            <a:ea typeface="Cambria Math" panose="02040503050406030204" pitchFamily="18" charset="0"/>
                          </a:rPr>
                          <m:t>𝑚</m:t>
                        </m:r>
                      </m:e>
                    </m:acc>
                    <m:r>
                      <a:rPr lang="en-US" sz="2600" b="0" i="1" smtClean="0">
                        <a:latin typeface="Cambria Math" panose="02040503050406030204" pitchFamily="18" charset="0"/>
                        <a:ea typeface="Cambria Math" panose="02040503050406030204" pitchFamily="18" charset="0"/>
                      </a:rPr>
                      <m:t>≲100</m:t>
                    </m:r>
                  </m:oMath>
                </a14:m>
                <a:r>
                  <a:rPr lang="en-US" sz="2600" dirty="0"/>
                  <a:t> and </a:t>
                </a:r>
                <a14:m>
                  <m:oMath xmlns:m="http://schemas.openxmlformats.org/officeDocument/2006/math">
                    <m:r>
                      <a:rPr lang="en-US" sz="2600" b="0" i="1" smtClean="0">
                        <a:latin typeface="Cambria Math" panose="02040503050406030204" pitchFamily="18" charset="0"/>
                      </a:rPr>
                      <m:t>𝑙</m:t>
                    </m:r>
                    <m:r>
                      <a:rPr lang="en-US" sz="2600" b="0" i="1" smtClean="0">
                        <a:latin typeface="Cambria Math" panose="02040503050406030204" pitchFamily="18" charset="0"/>
                        <a:ea typeface="Cambria Math" panose="02040503050406030204" pitchFamily="18" charset="0"/>
                      </a:rPr>
                      <m:t>≲</m:t>
                    </m:r>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10</m:t>
                        </m:r>
                      </m:e>
                      <m:sup>
                        <m:r>
                          <a:rPr lang="en-US" sz="2600" b="0" i="1" smtClean="0">
                            <a:latin typeface="Cambria Math" panose="02040503050406030204" pitchFamily="18" charset="0"/>
                            <a:ea typeface="Cambria Math" panose="02040503050406030204" pitchFamily="18" charset="0"/>
                          </a:rPr>
                          <m:t>−2</m:t>
                        </m:r>
                      </m:sup>
                    </m:sSup>
                  </m:oMath>
                </a14:m>
                <a:endParaRPr lang="en-US" sz="2600" dirty="0"/>
              </a:p>
              <a:p>
                <a:pPr lvl="1"/>
                <a:endParaRPr lang="en-US" sz="2200" dirty="0"/>
              </a:p>
              <a:p>
                <a:pPr lvl="1"/>
                <a:endParaRPr lang="en-US" dirty="0"/>
              </a:p>
              <a:p>
                <a:endParaRPr lang="en-US" dirty="0"/>
              </a:p>
              <a:p>
                <a:endParaRPr lang="en-US" dirty="0"/>
              </a:p>
              <a:p>
                <a:endParaRPr lang="en-US" dirty="0"/>
              </a:p>
            </p:txBody>
          </p:sp>
        </mc:Choice>
        <mc:Fallback xmlns="">
          <p:sp>
            <p:nvSpPr>
              <p:cNvPr id="14" name="Content Placeholder 2">
                <a:extLst>
                  <a:ext uri="{FF2B5EF4-FFF2-40B4-BE49-F238E27FC236}">
                    <a16:creationId xmlns:a16="http://schemas.microsoft.com/office/drawing/2014/main" id="{A0D10DA7-9659-BDFC-362A-DBBE65492D7A}"/>
                  </a:ext>
                </a:extLst>
              </p:cNvPr>
              <p:cNvSpPr txBox="1">
                <a:spLocks noRot="1" noChangeAspect="1" noMove="1" noResize="1" noEditPoints="1" noAdjustHandles="1" noChangeArrowheads="1" noChangeShapeType="1" noTextEdit="1"/>
              </p:cNvSpPr>
              <p:nvPr/>
            </p:nvSpPr>
            <p:spPr>
              <a:xfrm>
                <a:off x="838200" y="1842852"/>
                <a:ext cx="4667423" cy="3979280"/>
              </a:xfrm>
              <a:prstGeom prst="rect">
                <a:avLst/>
              </a:prstGeom>
              <a:blipFill>
                <a:blip r:embed="rId6"/>
                <a:stretch>
                  <a:fillRect l="-1902" t="-25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8F849531-C21E-DB3F-4412-C10E84E7BCE0}"/>
                  </a:ext>
                </a:extLst>
              </p:cNvPr>
              <p:cNvSpPr txBox="1">
                <a:spLocks/>
              </p:cNvSpPr>
              <p:nvPr/>
            </p:nvSpPr>
            <p:spPr>
              <a:xfrm>
                <a:off x="807533" y="2232038"/>
                <a:ext cx="4667423" cy="272307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Inayoshi et al. find a steady solution for </a:t>
                </a:r>
                <a14:m>
                  <m:oMath xmlns:m="http://schemas.openxmlformats.org/officeDocument/2006/math">
                    <m:acc>
                      <m:accPr>
                        <m:chr m:val="̇"/>
                        <m:ctrlPr>
                          <a:rPr lang="en-US" sz="2600" b="1" i="1" smtClean="0">
                            <a:latin typeface="Cambria Math" panose="02040503050406030204" pitchFamily="18" charset="0"/>
                          </a:rPr>
                        </m:ctrlPr>
                      </m:accPr>
                      <m:e>
                        <m:r>
                          <a:rPr lang="en-US" sz="2600" b="1" i="1" smtClean="0">
                            <a:latin typeface="Cambria Math" panose="02040503050406030204" pitchFamily="18" charset="0"/>
                          </a:rPr>
                          <m:t>𝒎</m:t>
                        </m:r>
                      </m:e>
                    </m:acc>
                    <m:r>
                      <a:rPr lang="en-US" sz="2600" b="1" i="1" smtClean="0">
                        <a:latin typeface="Cambria Math" panose="02040503050406030204" pitchFamily="18" charset="0"/>
                        <a:ea typeface="Cambria Math" panose="02040503050406030204" pitchFamily="18" charset="0"/>
                      </a:rPr>
                      <m:t>≫</m:t>
                    </m:r>
                    <m:r>
                      <a:rPr lang="en-US" sz="2600" b="1" i="1" smtClean="0">
                        <a:latin typeface="Cambria Math" panose="02040503050406030204" pitchFamily="18" charset="0"/>
                        <a:ea typeface="Cambria Math" panose="02040503050406030204" pitchFamily="18" charset="0"/>
                      </a:rPr>
                      <m:t>𝟏𝟎𝟎</m:t>
                    </m:r>
                  </m:oMath>
                </a14:m>
                <a:endParaRPr lang="en-US" sz="2600" b="1" dirty="0"/>
              </a:p>
              <a:p>
                <a:pPr lvl="1"/>
                <a14:m>
                  <m:oMath xmlns:m="http://schemas.openxmlformats.org/officeDocument/2006/math">
                    <m:sSub>
                      <m:sSubPr>
                        <m:ctrlPr>
                          <a:rPr lang="en-US" sz="2200" i="1" smtClean="0">
                            <a:latin typeface="Cambria Math" panose="02040503050406030204" pitchFamily="18" charset="0"/>
                          </a:rPr>
                        </m:ctrlPr>
                      </m:sSubPr>
                      <m:e>
                        <m:r>
                          <a:rPr lang="en-US" sz="2200" i="1" smtClean="0">
                            <a:latin typeface="Cambria Math" panose="02040503050406030204" pitchFamily="18" charset="0"/>
                            <a:ea typeface="Cambria Math" panose="02040503050406030204" pitchFamily="18" charset="0"/>
                          </a:rPr>
                          <m:t>~</m:t>
                        </m:r>
                        <m:acc>
                          <m:accPr>
                            <m:chr m:val="̇"/>
                            <m:ctrlPr>
                              <a:rPr lang="en-US" sz="2200" i="1" smtClean="0">
                                <a:latin typeface="Cambria Math" panose="02040503050406030204" pitchFamily="18" charset="0"/>
                              </a:rPr>
                            </m:ctrlPr>
                          </m:accPr>
                          <m:e>
                            <m:r>
                              <a:rPr lang="en-US" sz="2200" i="1" smtClean="0">
                                <a:latin typeface="Cambria Math" panose="02040503050406030204" pitchFamily="18" charset="0"/>
                              </a:rPr>
                              <m:t>𝑀</m:t>
                            </m:r>
                          </m:e>
                        </m:acc>
                      </m:e>
                      <m:sub>
                        <m:r>
                          <a:rPr lang="en-US" sz="2200" i="1" smtClean="0">
                            <a:latin typeface="Cambria Math" panose="02040503050406030204" pitchFamily="18" charset="0"/>
                          </a:rPr>
                          <m:t>𝐵</m:t>
                        </m:r>
                      </m:sub>
                    </m:sSub>
                  </m:oMath>
                </a14:m>
                <a:r>
                  <a:rPr lang="en-US" sz="2200" dirty="0"/>
                  <a:t>, </a:t>
                </a:r>
                <a14:m>
                  <m:oMath xmlns:m="http://schemas.openxmlformats.org/officeDocument/2006/math">
                    <m:r>
                      <a:rPr lang="en-US" sz="2200" i="1" smtClean="0">
                        <a:latin typeface="Cambria Math" panose="02040503050406030204" pitchFamily="18" charset="0"/>
                        <a:ea typeface="Cambria Math" panose="02040503050406030204" pitchFamily="18" charset="0"/>
                      </a:rPr>
                      <m:t>~</m:t>
                    </m:r>
                    <m:sSub>
                      <m:sSubPr>
                        <m:ctrlPr>
                          <a:rPr lang="en-US" sz="220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𝐿</m:t>
                        </m:r>
                      </m:e>
                      <m:sub>
                        <m:r>
                          <a:rPr lang="en-US" sz="2200" b="0" i="1" smtClean="0">
                            <a:latin typeface="Cambria Math" panose="02040503050406030204" pitchFamily="18" charset="0"/>
                            <a:ea typeface="Cambria Math" panose="02040503050406030204" pitchFamily="18" charset="0"/>
                          </a:rPr>
                          <m:t>𝐸𝑑𝑑</m:t>
                        </m:r>
                      </m:sub>
                    </m:sSub>
                  </m:oMath>
                </a14:m>
                <a:endParaRPr lang="en-US" sz="2200" dirty="0"/>
              </a:p>
              <a:p>
                <a:pPr lvl="1"/>
                <a:endParaRPr lang="en-US" sz="2200" dirty="0"/>
              </a:p>
              <a:p>
                <a:r>
                  <a:rPr lang="en-US" sz="2600" b="1" dirty="0"/>
                  <a:t>radiative processes do not suppress accretion</a:t>
                </a:r>
              </a:p>
              <a:p>
                <a:endParaRPr lang="en-US" sz="2600" b="1" dirty="0"/>
              </a:p>
              <a:p>
                <a:r>
                  <a:rPr lang="en-US" sz="2600" dirty="0"/>
                  <a:t>add photon trapping, radiative recombination, + study gas properties of accretion</a:t>
                </a:r>
              </a:p>
              <a:p>
                <a:pPr lvl="1"/>
                <a:endParaRPr lang="en-US" dirty="0"/>
              </a:p>
              <a:p>
                <a:endParaRPr lang="en-US" dirty="0"/>
              </a:p>
              <a:p>
                <a:endParaRPr lang="en-US" dirty="0"/>
              </a:p>
              <a:p>
                <a:endParaRPr lang="en-US" dirty="0"/>
              </a:p>
            </p:txBody>
          </p:sp>
        </mc:Choice>
        <mc:Fallback xmlns="">
          <p:sp>
            <p:nvSpPr>
              <p:cNvPr id="15" name="Content Placeholder 2">
                <a:extLst>
                  <a:ext uri="{FF2B5EF4-FFF2-40B4-BE49-F238E27FC236}">
                    <a16:creationId xmlns:a16="http://schemas.microsoft.com/office/drawing/2014/main" id="{8F849531-C21E-DB3F-4412-C10E84E7BCE0}"/>
                  </a:ext>
                </a:extLst>
              </p:cNvPr>
              <p:cNvSpPr txBox="1">
                <a:spLocks noRot="1" noChangeAspect="1" noMove="1" noResize="1" noEditPoints="1" noAdjustHandles="1" noChangeArrowheads="1" noChangeShapeType="1" noTextEdit="1"/>
              </p:cNvSpPr>
              <p:nvPr/>
            </p:nvSpPr>
            <p:spPr>
              <a:xfrm>
                <a:off x="807533" y="2232038"/>
                <a:ext cx="4667423" cy="2723073"/>
              </a:xfrm>
              <a:prstGeom prst="rect">
                <a:avLst/>
              </a:prstGeom>
              <a:blipFill>
                <a:blip r:embed="rId7"/>
                <a:stretch>
                  <a:fillRect l="-1084" t="-3241" r="-2168"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F58819A6-7D35-D7A3-E9E8-BE339AB5C16F}"/>
                  </a:ext>
                </a:extLst>
              </p:cNvPr>
              <p:cNvSpPr txBox="1">
                <a:spLocks/>
              </p:cNvSpPr>
              <p:nvPr/>
            </p:nvSpPr>
            <p:spPr>
              <a:xfrm>
                <a:off x="824223" y="2618844"/>
                <a:ext cx="4667423" cy="27230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dynamical instabilities (Rayleigh-Taylor) </a:t>
                </a:r>
                <a14:m>
                  <m:oMath xmlns:m="http://schemas.openxmlformats.org/officeDocument/2006/math">
                    <m:r>
                      <a:rPr lang="en-US" sz="2600" i="1" smtClean="0">
                        <a:latin typeface="Cambria Math" panose="02040503050406030204" pitchFamily="18" charset="0"/>
                        <a:ea typeface="Cambria Math" panose="02040503050406030204" pitchFamily="18" charset="0"/>
                      </a:rPr>
                      <m:t>→</m:t>
                    </m:r>
                  </m:oMath>
                </a14:m>
                <a:r>
                  <a:rPr lang="en-US" dirty="0"/>
                  <a:t> ?</a:t>
                </a:r>
              </a:p>
              <a:p>
                <a:endParaRPr lang="en-US" dirty="0"/>
              </a:p>
              <a:p>
                <a:endParaRPr lang="en-US" dirty="0"/>
              </a:p>
              <a:p>
                <a:endParaRPr lang="en-US" dirty="0"/>
              </a:p>
            </p:txBody>
          </p:sp>
        </mc:Choice>
        <mc:Fallback xmlns="">
          <p:sp>
            <p:nvSpPr>
              <p:cNvPr id="17" name="Content Placeholder 2">
                <a:extLst>
                  <a:ext uri="{FF2B5EF4-FFF2-40B4-BE49-F238E27FC236}">
                    <a16:creationId xmlns:a16="http://schemas.microsoft.com/office/drawing/2014/main" id="{F58819A6-7D35-D7A3-E9E8-BE339AB5C16F}"/>
                  </a:ext>
                </a:extLst>
              </p:cNvPr>
              <p:cNvSpPr txBox="1">
                <a:spLocks noRot="1" noChangeAspect="1" noMove="1" noResize="1" noEditPoints="1" noAdjustHandles="1" noChangeArrowheads="1" noChangeShapeType="1" noTextEdit="1"/>
              </p:cNvSpPr>
              <p:nvPr/>
            </p:nvSpPr>
            <p:spPr>
              <a:xfrm>
                <a:off x="824223" y="2618844"/>
                <a:ext cx="4667423" cy="2723073"/>
              </a:xfrm>
              <a:prstGeom prst="rect">
                <a:avLst/>
              </a:prstGeom>
              <a:blipFill>
                <a:blip r:embed="rId8"/>
                <a:stretch>
                  <a:fillRect l="-1897" t="-3721"/>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333D0E42-9161-D98E-B84D-F9990A53BE81}"/>
              </a:ext>
            </a:extLst>
          </p:cNvPr>
          <p:cNvCxnSpPr>
            <a:cxnSpLocks/>
          </p:cNvCxnSpPr>
          <p:nvPr/>
        </p:nvCxnSpPr>
        <p:spPr>
          <a:xfrm>
            <a:off x="4855003" y="3998912"/>
            <a:ext cx="1456150" cy="806170"/>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5601937-886D-B449-BE68-1F8FCBB4B92A}"/>
              </a:ext>
            </a:extLst>
          </p:cNvPr>
          <p:cNvCxnSpPr>
            <a:cxnSpLocks/>
          </p:cNvCxnSpPr>
          <p:nvPr/>
        </p:nvCxnSpPr>
        <p:spPr>
          <a:xfrm>
            <a:off x="4961259" y="3546725"/>
            <a:ext cx="2455541" cy="1258357"/>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60E23BE1-0948-2224-0BF7-D9DF65BAFE13}"/>
              </a:ext>
            </a:extLst>
          </p:cNvPr>
          <p:cNvCxnSpPr>
            <a:cxnSpLocks/>
          </p:cNvCxnSpPr>
          <p:nvPr/>
        </p:nvCxnSpPr>
        <p:spPr>
          <a:xfrm>
            <a:off x="5140360" y="3125274"/>
            <a:ext cx="4351983" cy="1679808"/>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07E3454C-49C3-46C8-B994-FF754272A41C}"/>
              </a:ext>
            </a:extLst>
          </p:cNvPr>
          <p:cNvCxnSpPr>
            <a:cxnSpLocks/>
          </p:cNvCxnSpPr>
          <p:nvPr/>
        </p:nvCxnSpPr>
        <p:spPr>
          <a:xfrm>
            <a:off x="5168316" y="2986289"/>
            <a:ext cx="3627341" cy="1948568"/>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149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1">
                                            <p:txEl>
                                              <p:pRg st="0" end="0"/>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xEl>
                                              <p:pRg st="7" end="7"/>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1"/>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5"/>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8"/>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build="p"/>
      <p:bldP spid="13" grpId="0"/>
      <p:bldP spid="13" grpId="1"/>
      <p:bldP spid="14" grpId="0"/>
      <p:bldP spid="14" grpId="1"/>
      <p:bldP spid="15" grpId="0"/>
      <p:bldP spid="15" grpId="1"/>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FFF"/>
        </a:solidFill>
        <a:effectLst/>
      </p:bgPr>
    </p:bg>
    <p:spTree>
      <p:nvGrpSpPr>
        <p:cNvPr id="1" name="">
          <a:extLst>
            <a:ext uri="{FF2B5EF4-FFF2-40B4-BE49-F238E27FC236}">
              <a16:creationId xmlns:a16="http://schemas.microsoft.com/office/drawing/2014/main" id="{13D056A6-AD0F-3BBD-5C93-11871D2692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300887-716F-E359-3159-4A5255680743}"/>
              </a:ext>
            </a:extLst>
          </p:cNvPr>
          <p:cNvSpPr>
            <a:spLocks noGrp="1"/>
          </p:cNvSpPr>
          <p:nvPr>
            <p:ph type="title"/>
          </p:nvPr>
        </p:nvSpPr>
        <p:spPr/>
        <p:txBody>
          <a:bodyPr/>
          <a:lstStyle/>
          <a:p>
            <a:r>
              <a:rPr lang="en-US" b="1" dirty="0"/>
              <a:t>Simulation Set Up</a:t>
            </a:r>
          </a:p>
        </p:txBody>
      </p:sp>
      <p:sp>
        <p:nvSpPr>
          <p:cNvPr id="9" name="Content Placeholder 2">
            <a:extLst>
              <a:ext uri="{FF2B5EF4-FFF2-40B4-BE49-F238E27FC236}">
                <a16:creationId xmlns:a16="http://schemas.microsoft.com/office/drawing/2014/main" id="{9D70482E-7659-BB4A-2370-4182B27AB36B}"/>
              </a:ext>
            </a:extLst>
          </p:cNvPr>
          <p:cNvSpPr txBox="1">
            <a:spLocks/>
          </p:cNvSpPr>
          <p:nvPr/>
        </p:nvSpPr>
        <p:spPr>
          <a:xfrm>
            <a:off x="838201" y="1825625"/>
            <a:ext cx="509769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p:pic>
        <p:nvPicPr>
          <p:cNvPr id="4" name="Picture 3" descr="A diagram of a sun&#10;&#10;AI-generated content may be incorrect.">
            <a:extLst>
              <a:ext uri="{FF2B5EF4-FFF2-40B4-BE49-F238E27FC236}">
                <a16:creationId xmlns:a16="http://schemas.microsoft.com/office/drawing/2014/main" id="{C6589EE6-2FE9-319B-8980-80B476EFE6A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35896" y="1825625"/>
            <a:ext cx="5727700" cy="3489289"/>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C6DC4E6C-5F38-1933-5079-A16EA15466BB}"/>
                  </a:ext>
                </a:extLst>
              </p:cNvPr>
              <p:cNvSpPr>
                <a:spLocks noGrp="1"/>
              </p:cNvSpPr>
              <p:nvPr>
                <p:ph idx="1"/>
              </p:nvPr>
            </p:nvSpPr>
            <p:spPr>
              <a:xfrm>
                <a:off x="838201" y="1825625"/>
                <a:ext cx="5257800" cy="4346575"/>
              </a:xfrm>
            </p:spPr>
            <p:txBody>
              <a:bodyPr>
                <a:normAutofit fontScale="85000" lnSpcReduction="20000"/>
              </a:bodyPr>
              <a:lstStyle/>
              <a:p>
                <a:r>
                  <a:rPr lang="en-US" sz="2600" b="1" dirty="0">
                    <a:latin typeface="Courier New" panose="02070309020205020404" pitchFamily="49" charset="0"/>
                    <a:cs typeface="Courier New" panose="02070309020205020404" pitchFamily="49" charset="0"/>
                  </a:rPr>
                  <a:t>ZEUS</a:t>
                </a:r>
                <a:r>
                  <a:rPr lang="en-US" sz="2600" dirty="0">
                    <a:cs typeface="Courier New" panose="02070309020205020404" pitchFamily="49" charset="0"/>
                  </a:rPr>
                  <a:t> (hydrodynamical code)</a:t>
                </a:r>
              </a:p>
              <a:p>
                <a:pPr lvl="1"/>
                <a:r>
                  <a:rPr lang="en-US" sz="2200" dirty="0">
                    <a:cs typeface="Courier New" panose="02070309020205020404" pitchFamily="49" charset="0"/>
                  </a:rPr>
                  <a:t>multifrequency RT</a:t>
                </a:r>
              </a:p>
              <a:p>
                <a:pPr lvl="1"/>
                <a:r>
                  <a:rPr lang="en-US" sz="2200" dirty="0">
                    <a:cs typeface="Courier New" panose="02070309020205020404" pitchFamily="49" charset="0"/>
                  </a:rPr>
                  <a:t>photoionization &amp; heating</a:t>
                </a:r>
              </a:p>
              <a:p>
                <a:pPr lvl="1"/>
                <a:r>
                  <a:rPr lang="en-US" sz="2200" dirty="0">
                    <a:cs typeface="Courier New" panose="02070309020205020404" pitchFamily="49" charset="0"/>
                  </a:rPr>
                  <a:t>primordial chemical network (H, He species)</a:t>
                </a:r>
              </a:p>
              <a:p>
                <a:pPr lvl="1"/>
                <a:r>
                  <a:rPr lang="en-US" sz="2200" dirty="0">
                    <a:cs typeface="Courier New" panose="02070309020205020404" pitchFamily="49" charset="0"/>
                  </a:rPr>
                  <a:t>spherically symmetric accretion</a:t>
                </a:r>
              </a:p>
              <a:p>
                <a:endParaRPr lang="en-US" sz="2600" dirty="0">
                  <a:cs typeface="Courier New" panose="02070309020205020404" pitchFamily="49" charset="0"/>
                </a:endParaRPr>
              </a:p>
              <a:p>
                <a14:m>
                  <m:oMath xmlns:m="http://schemas.openxmlformats.org/officeDocument/2006/math">
                    <m:sSub>
                      <m:sSubPr>
                        <m:ctrlPr>
                          <a:rPr lang="en-US" sz="2600" i="1" smtClean="0">
                            <a:latin typeface="Cambria Math" panose="02040503050406030204" pitchFamily="18" charset="0"/>
                            <a:cs typeface="Courier New" panose="02070309020205020404" pitchFamily="49" charset="0"/>
                          </a:rPr>
                        </m:ctrlPr>
                      </m:sSubPr>
                      <m:e>
                        <m:acc>
                          <m:accPr>
                            <m:chr m:val="̇"/>
                            <m:ctrlPr>
                              <a:rPr lang="en-US" sz="2600" i="1" smtClean="0">
                                <a:latin typeface="Cambria Math" panose="02040503050406030204" pitchFamily="18" charset="0"/>
                                <a:cs typeface="Courier New" panose="02070309020205020404" pitchFamily="49" charset="0"/>
                              </a:rPr>
                            </m:ctrlPr>
                          </m:accPr>
                          <m:e>
                            <m:r>
                              <a:rPr lang="en-US" sz="2600" b="0" i="1" smtClean="0">
                                <a:latin typeface="Cambria Math" panose="02040503050406030204" pitchFamily="18" charset="0"/>
                                <a:cs typeface="Courier New" panose="02070309020205020404" pitchFamily="49" charset="0"/>
                              </a:rPr>
                              <m:t>𝑀</m:t>
                            </m:r>
                          </m:e>
                        </m:acc>
                      </m:e>
                      <m:sub>
                        <m:r>
                          <a:rPr lang="en-US" sz="2600" b="0" i="1" smtClean="0">
                            <a:latin typeface="Cambria Math" panose="02040503050406030204" pitchFamily="18" charset="0"/>
                            <a:cs typeface="Courier New" panose="02070309020205020404" pitchFamily="49" charset="0"/>
                          </a:rPr>
                          <m:t>𝐵</m:t>
                        </m:r>
                      </m:sub>
                    </m:sSub>
                    <m:r>
                      <a:rPr lang="en-US" sz="2600" i="1">
                        <a:latin typeface="Cambria Math" panose="02040503050406030204" pitchFamily="18" charset="0"/>
                        <a:ea typeface="Cambria Math" panose="02040503050406030204" pitchFamily="18" charset="0"/>
                        <a:cs typeface="Courier New" panose="02070309020205020404" pitchFamily="49" charset="0"/>
                      </a:rPr>
                      <m:t>=</m:t>
                    </m:r>
                    <m:sSup>
                      <m:sSupPr>
                        <m:ctrlPr>
                          <a:rPr lang="en-US" sz="2600" i="1" smtClean="0">
                            <a:latin typeface="Cambria Math" panose="02040503050406030204" pitchFamily="18" charset="0"/>
                            <a:ea typeface="Cambria Math" panose="02040503050406030204" pitchFamily="18" charset="0"/>
                            <a:cs typeface="Courier New" panose="02070309020205020404" pitchFamily="49" charset="0"/>
                          </a:rPr>
                        </m:ctrlPr>
                      </m:sSupPr>
                      <m:e>
                        <m:r>
                          <a:rPr lang="en-US" sz="2600" i="1" smtClean="0">
                            <a:latin typeface="Cambria Math" panose="02040503050406030204" pitchFamily="18" charset="0"/>
                            <a:ea typeface="Cambria Math" panose="02040503050406030204" pitchFamily="18" charset="0"/>
                            <a:cs typeface="Courier New" panose="02070309020205020404" pitchFamily="49" charset="0"/>
                          </a:rPr>
                          <m:t>𝜋</m:t>
                        </m:r>
                      </m:e>
                      <m:sup>
                        <m:r>
                          <a:rPr lang="en-US" sz="2600" b="0" i="1" smtClean="0">
                            <a:latin typeface="Cambria Math" panose="02040503050406030204" pitchFamily="18" charset="0"/>
                            <a:ea typeface="Cambria Math" panose="02040503050406030204" pitchFamily="18" charset="0"/>
                            <a:cs typeface="Courier New" panose="02070309020205020404" pitchFamily="49" charset="0"/>
                          </a:rPr>
                          <m:t>3/2</m:t>
                        </m:r>
                      </m:sup>
                    </m:sSup>
                    <m:sSub>
                      <m:sSubPr>
                        <m:ctrlPr>
                          <a:rPr lang="en-US" sz="2600" i="1" smtClean="0">
                            <a:latin typeface="Cambria Math" panose="02040503050406030204" pitchFamily="18" charset="0"/>
                            <a:ea typeface="Cambria Math" panose="02040503050406030204" pitchFamily="18" charset="0"/>
                            <a:cs typeface="Courier New" panose="02070309020205020404" pitchFamily="49" charset="0"/>
                          </a:rPr>
                        </m:ctrlPr>
                      </m:sSubPr>
                      <m:e>
                        <m:r>
                          <a:rPr lang="en-US" sz="2600" i="1" smtClean="0">
                            <a:latin typeface="Cambria Math" panose="02040503050406030204" pitchFamily="18" charset="0"/>
                            <a:ea typeface="Cambria Math" panose="02040503050406030204" pitchFamily="18" charset="0"/>
                            <a:cs typeface="Courier New" panose="02070309020205020404" pitchFamily="49" charset="0"/>
                          </a:rPr>
                          <m:t>𝜌</m:t>
                        </m:r>
                      </m:e>
                      <m:sub>
                        <m:r>
                          <a:rPr lang="en-US" sz="2600" i="1" smtClean="0">
                            <a:latin typeface="Cambria Math" panose="02040503050406030204" pitchFamily="18" charset="0"/>
                            <a:ea typeface="Cambria Math" panose="02040503050406030204" pitchFamily="18" charset="0"/>
                            <a:cs typeface="Courier New" panose="02070309020205020404" pitchFamily="49" charset="0"/>
                          </a:rPr>
                          <m:t>∞</m:t>
                        </m:r>
                      </m:sub>
                    </m:sSub>
                    <m:sSubSup>
                      <m:sSubSupPr>
                        <m:ctrlPr>
                          <a:rPr lang="en-US" sz="2600" i="1" smtClean="0">
                            <a:latin typeface="Cambria Math" panose="02040503050406030204" pitchFamily="18" charset="0"/>
                            <a:ea typeface="Cambria Math" panose="02040503050406030204" pitchFamily="18" charset="0"/>
                            <a:cs typeface="Courier New" panose="02070309020205020404" pitchFamily="49" charset="0"/>
                          </a:rPr>
                        </m:ctrlPr>
                      </m:sSubSupPr>
                      <m:e>
                        <m:r>
                          <a:rPr lang="en-US" sz="2600" b="0" i="1" smtClean="0">
                            <a:latin typeface="Cambria Math" panose="02040503050406030204" pitchFamily="18" charset="0"/>
                            <a:ea typeface="Cambria Math" panose="02040503050406030204" pitchFamily="18" charset="0"/>
                            <a:cs typeface="Courier New" panose="02070309020205020404" pitchFamily="49" charset="0"/>
                          </a:rPr>
                          <m:t>𝑅</m:t>
                        </m:r>
                      </m:e>
                      <m:sub>
                        <m:r>
                          <a:rPr lang="en-US" sz="2600" b="0" i="1" smtClean="0">
                            <a:latin typeface="Cambria Math" panose="02040503050406030204" pitchFamily="18" charset="0"/>
                            <a:ea typeface="Cambria Math" panose="02040503050406030204" pitchFamily="18" charset="0"/>
                            <a:cs typeface="Courier New" panose="02070309020205020404" pitchFamily="49" charset="0"/>
                          </a:rPr>
                          <m:t>𝐵</m:t>
                        </m:r>
                      </m:sub>
                      <m:sup>
                        <m:r>
                          <a:rPr lang="en-US" sz="2600" b="0" i="1" smtClean="0">
                            <a:latin typeface="Cambria Math" panose="02040503050406030204" pitchFamily="18" charset="0"/>
                            <a:ea typeface="Cambria Math" panose="02040503050406030204" pitchFamily="18" charset="0"/>
                            <a:cs typeface="Courier New" panose="02070309020205020404" pitchFamily="49" charset="0"/>
                          </a:rPr>
                          <m:t>2</m:t>
                        </m:r>
                      </m:sup>
                    </m:sSubSup>
                    <m:sSub>
                      <m:sSubPr>
                        <m:ctrlPr>
                          <a:rPr lang="en-US" sz="2600" i="1" smtClean="0">
                            <a:latin typeface="Cambria Math" panose="02040503050406030204" pitchFamily="18" charset="0"/>
                            <a:ea typeface="Cambria Math" panose="02040503050406030204" pitchFamily="18" charset="0"/>
                            <a:cs typeface="Courier New" panose="02070309020205020404" pitchFamily="49" charset="0"/>
                          </a:rPr>
                        </m:ctrlPr>
                      </m:sSubPr>
                      <m:e>
                        <m:r>
                          <a:rPr lang="en-US" sz="2600" b="0" i="1" smtClean="0">
                            <a:latin typeface="Cambria Math" panose="02040503050406030204" pitchFamily="18" charset="0"/>
                            <a:ea typeface="Cambria Math" panose="02040503050406030204" pitchFamily="18" charset="0"/>
                            <a:cs typeface="Courier New" panose="02070309020205020404" pitchFamily="49" charset="0"/>
                          </a:rPr>
                          <m:t>𝑐</m:t>
                        </m:r>
                      </m:e>
                      <m:sub>
                        <m:r>
                          <a:rPr lang="en-US" sz="2600" i="1" smtClean="0">
                            <a:latin typeface="Cambria Math" panose="02040503050406030204" pitchFamily="18" charset="0"/>
                            <a:ea typeface="Cambria Math" panose="02040503050406030204" pitchFamily="18" charset="0"/>
                            <a:cs typeface="Courier New" panose="02070309020205020404" pitchFamily="49" charset="0"/>
                          </a:rPr>
                          <m:t>∞</m:t>
                        </m:r>
                      </m:sub>
                    </m:sSub>
                  </m:oMath>
                </a14:m>
                <a:endParaRPr lang="en-US" sz="2600" dirty="0">
                  <a:ea typeface="Cambria Math" panose="02040503050406030204" pitchFamily="18" charset="0"/>
                  <a:cs typeface="Courier New" panose="02070309020205020404" pitchFamily="49" charset="0"/>
                </a:endParaRPr>
              </a:p>
              <a:p>
                <a:pPr lvl="1"/>
                <a14:m>
                  <m:oMath xmlns:m="http://schemas.openxmlformats.org/officeDocument/2006/math">
                    <m:sSub>
                      <m:sSubPr>
                        <m:ctrlPr>
                          <a:rPr lang="en-US" sz="2200" i="1" smtClean="0">
                            <a:latin typeface="Cambria Math" panose="02040503050406030204" pitchFamily="18" charset="0"/>
                            <a:cs typeface="Courier New" panose="02070309020205020404" pitchFamily="49" charset="0"/>
                          </a:rPr>
                        </m:ctrlPr>
                      </m:sSubPr>
                      <m:e>
                        <m:r>
                          <a:rPr lang="en-US" sz="2200" b="0" i="1" smtClean="0">
                            <a:latin typeface="Cambria Math" panose="02040503050406030204" pitchFamily="18" charset="0"/>
                            <a:cs typeface="Courier New" panose="02070309020205020404" pitchFamily="49" charset="0"/>
                          </a:rPr>
                          <m:t>𝑇</m:t>
                        </m:r>
                      </m:e>
                      <m:sub>
                        <m:r>
                          <a:rPr lang="en-US" sz="2200" i="1" smtClean="0">
                            <a:latin typeface="Cambria Math" panose="02040503050406030204" pitchFamily="18" charset="0"/>
                            <a:ea typeface="Cambria Math" panose="02040503050406030204" pitchFamily="18" charset="0"/>
                            <a:cs typeface="Courier New" panose="02070309020205020404" pitchFamily="49" charset="0"/>
                          </a:rPr>
                          <m:t>∞</m:t>
                        </m:r>
                      </m:sub>
                    </m:sSub>
                    <m:r>
                      <a:rPr lang="en-US" sz="2200" b="0" i="1" smtClean="0">
                        <a:latin typeface="Cambria Math" panose="02040503050406030204" pitchFamily="18" charset="0"/>
                        <a:cs typeface="Courier New" panose="02070309020205020404" pitchFamily="49" charset="0"/>
                      </a:rPr>
                      <m:t>=</m:t>
                    </m:r>
                    <m:sSup>
                      <m:sSupPr>
                        <m:ctrlPr>
                          <a:rPr lang="en-US" sz="2200" b="0" i="1" smtClean="0">
                            <a:latin typeface="Cambria Math" panose="02040503050406030204" pitchFamily="18" charset="0"/>
                            <a:cs typeface="Courier New" panose="02070309020205020404" pitchFamily="49" charset="0"/>
                          </a:rPr>
                        </m:ctrlPr>
                      </m:sSupPr>
                      <m:e>
                        <m:r>
                          <a:rPr lang="en-US" sz="2200" b="0" i="1" smtClean="0">
                            <a:latin typeface="Cambria Math" panose="02040503050406030204" pitchFamily="18" charset="0"/>
                            <a:cs typeface="Courier New" panose="02070309020205020404" pitchFamily="49" charset="0"/>
                          </a:rPr>
                          <m:t>10</m:t>
                        </m:r>
                      </m:e>
                      <m:sup>
                        <m:r>
                          <a:rPr lang="en-US" sz="2200" b="0" i="1" smtClean="0">
                            <a:latin typeface="Cambria Math" panose="02040503050406030204" pitchFamily="18" charset="0"/>
                            <a:cs typeface="Courier New" panose="02070309020205020404" pitchFamily="49" charset="0"/>
                          </a:rPr>
                          <m:t>4</m:t>
                        </m:r>
                      </m:sup>
                    </m:sSup>
                    <m:r>
                      <a:rPr lang="en-US" sz="2200" b="0" i="1" smtClean="0">
                        <a:latin typeface="Cambria Math" panose="02040503050406030204" pitchFamily="18" charset="0"/>
                        <a:cs typeface="Courier New" panose="02070309020205020404" pitchFamily="49" charset="0"/>
                      </a:rPr>
                      <m:t> </m:t>
                    </m:r>
                    <m:r>
                      <m:rPr>
                        <m:nor/>
                      </m:rPr>
                      <a:rPr lang="en-US" sz="2200" b="0" i="0" smtClean="0">
                        <a:latin typeface="Cambria Math" panose="02040503050406030204" pitchFamily="18" charset="0"/>
                        <a:cs typeface="Courier New" panose="02070309020205020404" pitchFamily="49" charset="0"/>
                      </a:rPr>
                      <m:t>K</m:t>
                    </m:r>
                  </m:oMath>
                </a14:m>
                <a:r>
                  <a:rPr lang="en-US" sz="2200" b="0" dirty="0">
                    <a:cs typeface="Courier New" panose="02070309020205020404" pitchFamily="49" charset="0"/>
                  </a:rPr>
                  <a:t>, </a:t>
                </a:r>
                <a14:m>
                  <m:oMath xmlns:m="http://schemas.openxmlformats.org/officeDocument/2006/math">
                    <m:r>
                      <a:rPr lang="en-US" sz="2200" b="0" i="1" smtClean="0">
                        <a:latin typeface="Cambria Math" panose="02040503050406030204" pitchFamily="18" charset="0"/>
                        <a:ea typeface="Cambria Math" panose="02040503050406030204" pitchFamily="18" charset="0"/>
                        <a:cs typeface="Courier New" panose="02070309020205020404" pitchFamily="49" charset="0"/>
                      </a:rPr>
                      <m:t>𝛾</m:t>
                    </m:r>
                    <m:r>
                      <a:rPr lang="en-US" sz="2200" b="0" i="1" smtClean="0">
                        <a:latin typeface="Cambria Math" panose="02040503050406030204" pitchFamily="18" charset="0"/>
                        <a:ea typeface="Cambria Math" panose="02040503050406030204" pitchFamily="18" charset="0"/>
                        <a:cs typeface="Courier New" panose="02070309020205020404" pitchFamily="49" charset="0"/>
                      </a:rPr>
                      <m:t>=1</m:t>
                    </m:r>
                  </m:oMath>
                </a14:m>
                <a:r>
                  <a:rPr lang="en-US" sz="2200" b="0" dirty="0">
                    <a:cs typeface="Courier New" panose="02070309020205020404" pitchFamily="49" charset="0"/>
                  </a:rPr>
                  <a:t>, </a:t>
                </a:r>
                <a14:m>
                  <m:oMath xmlns:m="http://schemas.openxmlformats.org/officeDocument/2006/math">
                    <m:r>
                      <a:rPr lang="en-US" sz="2200" b="0" i="1" smtClean="0">
                        <a:latin typeface="Cambria Math" panose="02040503050406030204" pitchFamily="18" charset="0"/>
                        <a:ea typeface="Cambria Math" panose="02040503050406030204" pitchFamily="18" charset="0"/>
                        <a:cs typeface="Courier New" panose="02070309020205020404" pitchFamily="49" charset="0"/>
                      </a:rPr>
                      <m:t>𝜇</m:t>
                    </m:r>
                    <m:r>
                      <a:rPr lang="en-US" sz="2200" b="0" i="1" smtClean="0">
                        <a:latin typeface="Cambria Math" panose="02040503050406030204" pitchFamily="18" charset="0"/>
                        <a:ea typeface="Cambria Math" panose="02040503050406030204" pitchFamily="18" charset="0"/>
                        <a:cs typeface="Courier New" panose="02070309020205020404" pitchFamily="49" charset="0"/>
                      </a:rPr>
                      <m:t>=1.22</m:t>
                    </m:r>
                  </m:oMath>
                </a14:m>
                <a:endParaRPr lang="en-US" sz="2200" b="0" dirty="0">
                  <a:cs typeface="Courier New" panose="02070309020205020404" pitchFamily="49" charset="0"/>
                </a:endParaRPr>
              </a:p>
              <a:p>
                <a:pPr lvl="1"/>
                <a:endParaRPr lang="en-US" sz="2200" dirty="0">
                  <a:cs typeface="Courier New" panose="02070309020205020404" pitchFamily="49" charset="0"/>
                </a:endParaRPr>
              </a:p>
              <a:p>
                <a:r>
                  <a:rPr lang="en-US" sz="2600" b="0" dirty="0">
                    <a:cs typeface="Courier New" panose="02070309020205020404" pitchFamily="49" charset="0"/>
                  </a:rPr>
                  <a:t>cover wide range of scales</a:t>
                </a:r>
              </a:p>
              <a:p>
                <a:pPr lvl="1"/>
                <a14:m>
                  <m:oMath xmlns:m="http://schemas.openxmlformats.org/officeDocument/2006/math">
                    <m:sSub>
                      <m:sSubPr>
                        <m:ctrlPr>
                          <a:rPr lang="en-US" b="0" i="1" smtClean="0">
                            <a:latin typeface="Cambria Math" panose="02040503050406030204" pitchFamily="18" charset="0"/>
                            <a:cs typeface="Courier New" panose="02070309020205020404" pitchFamily="49" charset="0"/>
                          </a:rPr>
                        </m:ctrlPr>
                      </m:sSubPr>
                      <m:e>
                        <m:r>
                          <a:rPr lang="en-US" b="0" i="1" smtClean="0">
                            <a:latin typeface="Cambria Math" panose="02040503050406030204" pitchFamily="18" charset="0"/>
                            <a:cs typeface="Courier New" panose="02070309020205020404" pitchFamily="49" charset="0"/>
                          </a:rPr>
                          <m:t>𝑅</m:t>
                        </m:r>
                      </m:e>
                      <m:sub>
                        <m:r>
                          <a:rPr lang="en-US" b="0" i="1" smtClean="0">
                            <a:latin typeface="Cambria Math" panose="02040503050406030204" pitchFamily="18" charset="0"/>
                            <a:cs typeface="Courier New" panose="02070309020205020404" pitchFamily="49" charset="0"/>
                          </a:rPr>
                          <m:t>𝐵</m:t>
                        </m:r>
                      </m:sub>
                    </m:sSub>
                    <m:r>
                      <a:rPr lang="en-US" b="0" i="1" smtClean="0">
                        <a:latin typeface="Cambria Math" panose="02040503050406030204" pitchFamily="18" charset="0"/>
                        <a:ea typeface="Cambria Math" panose="02040503050406030204" pitchFamily="18" charset="0"/>
                        <a:cs typeface="Courier New" panose="02070309020205020404" pitchFamily="49" charset="0"/>
                      </a:rPr>
                      <m:t>≃1.96×</m:t>
                    </m:r>
                    <m:sSup>
                      <m:sSupPr>
                        <m:ctrlPr>
                          <a:rPr lang="en-US" b="0" i="1" smtClean="0">
                            <a:latin typeface="Cambria Math" panose="02040503050406030204" pitchFamily="18" charset="0"/>
                            <a:ea typeface="Cambria Math" panose="02040503050406030204" pitchFamily="18" charset="0"/>
                            <a:cs typeface="Courier New" panose="02070309020205020404" pitchFamily="49" charset="0"/>
                          </a:rPr>
                        </m:ctrlPr>
                      </m:sSupPr>
                      <m:e>
                        <m:r>
                          <a:rPr lang="en-US" b="0" i="1" smtClean="0">
                            <a:latin typeface="Cambria Math" panose="02040503050406030204" pitchFamily="18" charset="0"/>
                            <a:ea typeface="Cambria Math" panose="02040503050406030204" pitchFamily="18" charset="0"/>
                            <a:cs typeface="Courier New" panose="02070309020205020404" pitchFamily="49" charset="0"/>
                          </a:rPr>
                          <m:t>10</m:t>
                        </m:r>
                      </m:e>
                      <m:sup>
                        <m:r>
                          <a:rPr lang="en-US" b="0" i="1" smtClean="0">
                            <a:latin typeface="Cambria Math" panose="02040503050406030204" pitchFamily="18" charset="0"/>
                            <a:ea typeface="Cambria Math" panose="02040503050406030204" pitchFamily="18" charset="0"/>
                            <a:cs typeface="Courier New" panose="02070309020205020404" pitchFamily="49" charset="0"/>
                          </a:rPr>
                          <m:t>18</m:t>
                        </m:r>
                      </m:sup>
                    </m:sSup>
                    <m:r>
                      <a:rPr lang="en-US" b="0" i="1" smtClean="0">
                        <a:latin typeface="Cambria Math" panose="02040503050406030204" pitchFamily="18" charset="0"/>
                        <a:ea typeface="Cambria Math" panose="02040503050406030204" pitchFamily="18" charset="0"/>
                        <a:cs typeface="Courier New" panose="02070309020205020404" pitchFamily="49" charset="0"/>
                      </a:rPr>
                      <m:t>(</m:t>
                    </m:r>
                    <m:f>
                      <m:fPr>
                        <m:ctrlPr>
                          <a:rPr lang="en-US" b="0" i="1" smtClean="0">
                            <a:latin typeface="Cambria Math" panose="02040503050406030204" pitchFamily="18" charset="0"/>
                            <a:ea typeface="Cambria Math" panose="02040503050406030204" pitchFamily="18" charset="0"/>
                            <a:cs typeface="Courier New" panose="02070309020205020404" pitchFamily="49" charset="0"/>
                          </a:rPr>
                        </m:ctrlPr>
                      </m:fPr>
                      <m:num>
                        <m:sSub>
                          <m:sSubPr>
                            <m:ctrlPr>
                              <a:rPr lang="en-US" b="0" i="1" smtClean="0">
                                <a:latin typeface="Cambria Math" panose="02040503050406030204" pitchFamily="18" charset="0"/>
                                <a:ea typeface="Cambria Math" panose="02040503050406030204" pitchFamily="18" charset="0"/>
                                <a:cs typeface="Courier New" panose="02070309020205020404" pitchFamily="49" charset="0"/>
                              </a:rPr>
                            </m:ctrlPr>
                          </m:sSubPr>
                          <m:e>
                            <m:r>
                              <a:rPr lang="en-US" b="0" i="1" smtClean="0">
                                <a:latin typeface="Cambria Math" panose="02040503050406030204" pitchFamily="18" charset="0"/>
                                <a:ea typeface="Cambria Math" panose="02040503050406030204" pitchFamily="18" charset="0"/>
                                <a:cs typeface="Courier New" panose="02070309020205020404" pitchFamily="49" charset="0"/>
                              </a:rPr>
                              <m:t>𝑀</m:t>
                            </m:r>
                          </m:e>
                          <m:sub>
                            <m:r>
                              <a:rPr lang="en-US" b="0" i="1" smtClean="0">
                                <a:latin typeface="Cambria Math" panose="02040503050406030204" pitchFamily="18" charset="0"/>
                                <a:ea typeface="Cambria Math" panose="02040503050406030204" pitchFamily="18" charset="0"/>
                                <a:cs typeface="Courier New" panose="02070309020205020404" pitchFamily="49" charset="0"/>
                              </a:rPr>
                              <m:t>𝐵𝐻</m:t>
                            </m:r>
                          </m:sub>
                        </m:sSub>
                      </m:num>
                      <m:den>
                        <m:sSup>
                          <m:sSupPr>
                            <m:ctrlPr>
                              <a:rPr lang="en-US" b="0" i="1" smtClean="0">
                                <a:latin typeface="Cambria Math" panose="02040503050406030204" pitchFamily="18" charset="0"/>
                                <a:ea typeface="Cambria Math" panose="02040503050406030204" pitchFamily="18" charset="0"/>
                                <a:cs typeface="Courier New" panose="02070309020205020404" pitchFamily="49" charset="0"/>
                              </a:rPr>
                            </m:ctrlPr>
                          </m:sSupPr>
                          <m:e>
                            <m:r>
                              <a:rPr lang="en-US" b="0" i="1" smtClean="0">
                                <a:latin typeface="Cambria Math" panose="02040503050406030204" pitchFamily="18" charset="0"/>
                                <a:ea typeface="Cambria Math" panose="02040503050406030204" pitchFamily="18" charset="0"/>
                                <a:cs typeface="Courier New" panose="02070309020205020404" pitchFamily="49" charset="0"/>
                              </a:rPr>
                              <m:t>10</m:t>
                            </m:r>
                          </m:e>
                          <m:sup>
                            <m:r>
                              <a:rPr lang="en-US" b="0" i="1" smtClean="0">
                                <a:latin typeface="Cambria Math" panose="02040503050406030204" pitchFamily="18" charset="0"/>
                                <a:ea typeface="Cambria Math" panose="02040503050406030204" pitchFamily="18" charset="0"/>
                                <a:cs typeface="Courier New" panose="02070309020205020404" pitchFamily="49" charset="0"/>
                              </a:rPr>
                              <m:t>4</m:t>
                            </m:r>
                          </m:sup>
                        </m:sSup>
                        <m:sSub>
                          <m:sSubPr>
                            <m:ctrlPr>
                              <a:rPr lang="en-US" b="0" i="1" smtClean="0">
                                <a:latin typeface="Cambria Math" panose="02040503050406030204" pitchFamily="18" charset="0"/>
                                <a:ea typeface="Cambria Math" panose="02040503050406030204" pitchFamily="18" charset="0"/>
                                <a:cs typeface="Courier New" panose="02070309020205020404" pitchFamily="49" charset="0"/>
                              </a:rPr>
                            </m:ctrlPr>
                          </m:sSubPr>
                          <m:e>
                            <m:r>
                              <a:rPr lang="en-US" b="0" i="1" smtClean="0">
                                <a:latin typeface="Cambria Math" panose="02040503050406030204" pitchFamily="18" charset="0"/>
                                <a:ea typeface="Cambria Math" panose="02040503050406030204" pitchFamily="18" charset="0"/>
                                <a:cs typeface="Courier New" panose="02070309020205020404" pitchFamily="49" charset="0"/>
                              </a:rPr>
                              <m:t>𝑀</m:t>
                            </m:r>
                          </m:e>
                          <m:sub>
                            <m:r>
                              <a:rPr lang="en-US" b="0" i="1" smtClean="0">
                                <a:latin typeface="Cambria Math" panose="02040503050406030204" pitchFamily="18" charset="0"/>
                                <a:ea typeface="Cambria Math" panose="02040503050406030204" pitchFamily="18" charset="0"/>
                                <a:cs typeface="Courier New" panose="02070309020205020404" pitchFamily="49" charset="0"/>
                              </a:rPr>
                              <m:t>⨀</m:t>
                            </m:r>
                          </m:sub>
                        </m:sSub>
                      </m:den>
                    </m:f>
                    <m:r>
                      <a:rPr lang="en-US" b="0" i="1" smtClean="0">
                        <a:latin typeface="Cambria Math" panose="02040503050406030204" pitchFamily="18" charset="0"/>
                        <a:ea typeface="Cambria Math" panose="02040503050406030204" pitchFamily="18" charset="0"/>
                        <a:cs typeface="Courier New" panose="02070309020205020404" pitchFamily="49" charset="0"/>
                      </a:rPr>
                      <m:t>)(</m:t>
                    </m:r>
                    <m:f>
                      <m:fPr>
                        <m:ctrlPr>
                          <a:rPr lang="en-US" b="0" i="1" smtClean="0">
                            <a:latin typeface="Cambria Math" panose="02040503050406030204" pitchFamily="18" charset="0"/>
                            <a:ea typeface="Cambria Math" panose="02040503050406030204" pitchFamily="18" charset="0"/>
                            <a:cs typeface="Courier New" panose="02070309020205020404" pitchFamily="49" charset="0"/>
                          </a:rPr>
                        </m:ctrlPr>
                      </m:fPr>
                      <m:num>
                        <m:sSup>
                          <m:sSupPr>
                            <m:ctrlPr>
                              <a:rPr lang="en-US" b="0" i="1" smtClean="0">
                                <a:latin typeface="Cambria Math" panose="02040503050406030204" pitchFamily="18" charset="0"/>
                                <a:ea typeface="Cambria Math" panose="02040503050406030204" pitchFamily="18" charset="0"/>
                                <a:cs typeface="Courier New" panose="02070309020205020404" pitchFamily="49" charset="0"/>
                              </a:rPr>
                            </m:ctrlPr>
                          </m:sSupPr>
                          <m:e>
                            <m:r>
                              <a:rPr lang="en-US" b="0" i="1" smtClean="0">
                                <a:latin typeface="Cambria Math" panose="02040503050406030204" pitchFamily="18" charset="0"/>
                                <a:ea typeface="Cambria Math" panose="02040503050406030204" pitchFamily="18" charset="0"/>
                                <a:cs typeface="Courier New" panose="02070309020205020404" pitchFamily="49" charset="0"/>
                              </a:rPr>
                              <m:t>10</m:t>
                            </m:r>
                          </m:e>
                          <m:sup>
                            <m:r>
                              <a:rPr lang="en-US" b="0" i="1" smtClean="0">
                                <a:latin typeface="Cambria Math" panose="02040503050406030204" pitchFamily="18" charset="0"/>
                                <a:ea typeface="Cambria Math" panose="02040503050406030204" pitchFamily="18" charset="0"/>
                                <a:cs typeface="Courier New" panose="02070309020205020404" pitchFamily="49" charset="0"/>
                              </a:rPr>
                              <m:t>4</m:t>
                            </m:r>
                          </m:sup>
                        </m:sSup>
                        <m:r>
                          <a:rPr lang="en-US" b="0" i="1" smtClean="0">
                            <a:latin typeface="Cambria Math" panose="02040503050406030204" pitchFamily="18" charset="0"/>
                            <a:ea typeface="Cambria Math" panose="02040503050406030204" pitchFamily="18" charset="0"/>
                            <a:cs typeface="Courier New" panose="02070309020205020404" pitchFamily="49" charset="0"/>
                          </a:rPr>
                          <m:t>𝐾</m:t>
                        </m:r>
                      </m:num>
                      <m:den>
                        <m:sSub>
                          <m:sSubPr>
                            <m:ctrlPr>
                              <a:rPr lang="en-US" b="0" i="1" smtClean="0">
                                <a:latin typeface="Cambria Math" panose="02040503050406030204" pitchFamily="18" charset="0"/>
                                <a:ea typeface="Cambria Math" panose="02040503050406030204" pitchFamily="18" charset="0"/>
                                <a:cs typeface="Courier New" panose="02070309020205020404" pitchFamily="49" charset="0"/>
                              </a:rPr>
                            </m:ctrlPr>
                          </m:sSubPr>
                          <m:e>
                            <m:r>
                              <a:rPr lang="en-US" b="0" i="1" smtClean="0">
                                <a:latin typeface="Cambria Math" panose="02040503050406030204" pitchFamily="18" charset="0"/>
                                <a:ea typeface="Cambria Math" panose="02040503050406030204" pitchFamily="18" charset="0"/>
                                <a:cs typeface="Courier New" panose="02070309020205020404" pitchFamily="49" charset="0"/>
                              </a:rPr>
                              <m:t>𝑇</m:t>
                            </m:r>
                          </m:e>
                          <m:sub>
                            <m:r>
                              <a:rPr lang="en-US" b="0" i="1" smtClean="0">
                                <a:latin typeface="Cambria Math" panose="02040503050406030204" pitchFamily="18" charset="0"/>
                                <a:ea typeface="Cambria Math" panose="02040503050406030204" pitchFamily="18" charset="0"/>
                                <a:cs typeface="Courier New" panose="02070309020205020404" pitchFamily="49" charset="0"/>
                              </a:rPr>
                              <m:t>∞</m:t>
                            </m:r>
                          </m:sub>
                        </m:sSub>
                      </m:den>
                    </m:f>
                    <m:r>
                      <a:rPr lang="en-US" b="0" i="1" smtClean="0">
                        <a:latin typeface="Cambria Math" panose="02040503050406030204" pitchFamily="18" charset="0"/>
                        <a:ea typeface="Cambria Math" panose="02040503050406030204" pitchFamily="18" charset="0"/>
                        <a:cs typeface="Courier New" panose="02070309020205020404" pitchFamily="49" charset="0"/>
                      </a:rPr>
                      <m:t>)</m:t>
                    </m:r>
                  </m:oMath>
                </a14:m>
                <a:endParaRPr lang="en-US" sz="2800" dirty="0">
                  <a:cs typeface="Courier New" panose="02070309020205020404" pitchFamily="49" charset="0"/>
                </a:endParaRPr>
              </a:p>
              <a:p>
                <a:pPr lvl="1"/>
                <a14:m>
                  <m:oMath xmlns:m="http://schemas.openxmlformats.org/officeDocument/2006/math">
                    <m:sSub>
                      <m:sSubPr>
                        <m:ctrlPr>
                          <a:rPr lang="en-US" sz="2400" b="0" i="1" smtClean="0">
                            <a:latin typeface="Cambria Math" panose="02040503050406030204" pitchFamily="18" charset="0"/>
                            <a:cs typeface="Courier New" panose="02070309020205020404" pitchFamily="49" charset="0"/>
                          </a:rPr>
                        </m:ctrlPr>
                      </m:sSubPr>
                      <m:e>
                        <m:r>
                          <a:rPr lang="en-US" sz="2400" b="0" i="1" smtClean="0">
                            <a:latin typeface="Cambria Math" panose="02040503050406030204" pitchFamily="18" charset="0"/>
                            <a:cs typeface="Courier New" panose="02070309020205020404" pitchFamily="49" charset="0"/>
                          </a:rPr>
                          <m:t>𝑅</m:t>
                        </m:r>
                      </m:e>
                      <m:sub>
                        <m:r>
                          <a:rPr lang="en-US" sz="2400" b="0" i="1" smtClean="0">
                            <a:latin typeface="Cambria Math" panose="02040503050406030204" pitchFamily="18" charset="0"/>
                            <a:cs typeface="Courier New" panose="02070309020205020404" pitchFamily="49" charset="0"/>
                          </a:rPr>
                          <m:t>𝑡𝑟</m:t>
                        </m:r>
                      </m:sub>
                    </m:sSub>
                    <m:r>
                      <a:rPr lang="en-US" sz="2400" b="0" i="1" smtClean="0">
                        <a:latin typeface="Cambria Math" panose="02040503050406030204" pitchFamily="18" charset="0"/>
                        <a:ea typeface="Cambria Math" panose="02040503050406030204" pitchFamily="18" charset="0"/>
                        <a:cs typeface="Courier New" panose="02070309020205020404" pitchFamily="49" charset="0"/>
                      </a:rPr>
                      <m:t>≃1.48×</m:t>
                    </m:r>
                    <m:sSup>
                      <m:sSupPr>
                        <m:ctrlPr>
                          <a:rPr lang="en-US" sz="2400" b="0" i="1" smtClean="0">
                            <a:latin typeface="Cambria Math" panose="02040503050406030204" pitchFamily="18" charset="0"/>
                            <a:ea typeface="Cambria Math" panose="02040503050406030204" pitchFamily="18" charset="0"/>
                            <a:cs typeface="Courier New" panose="02070309020205020404" pitchFamily="49" charset="0"/>
                          </a:rPr>
                        </m:ctrlPr>
                      </m:sSupPr>
                      <m:e>
                        <m:r>
                          <a:rPr lang="en-US" sz="2400" b="0" i="1" smtClean="0">
                            <a:latin typeface="Cambria Math" panose="02040503050406030204" pitchFamily="18" charset="0"/>
                            <a:ea typeface="Cambria Math" panose="02040503050406030204" pitchFamily="18" charset="0"/>
                            <a:cs typeface="Courier New" panose="02070309020205020404" pitchFamily="49" charset="0"/>
                          </a:rPr>
                          <m:t>10</m:t>
                        </m:r>
                      </m:e>
                      <m:sup>
                        <m:r>
                          <a:rPr lang="en-US" sz="2400" b="0" i="1" smtClean="0">
                            <a:latin typeface="Cambria Math" panose="02040503050406030204" pitchFamily="18" charset="0"/>
                            <a:ea typeface="Cambria Math" panose="02040503050406030204" pitchFamily="18" charset="0"/>
                            <a:cs typeface="Courier New" panose="02070309020205020404" pitchFamily="49" charset="0"/>
                          </a:rPr>
                          <m:t>12</m:t>
                        </m:r>
                      </m:sup>
                    </m:sSup>
                    <m:r>
                      <a:rPr lang="en-US" sz="2400" b="0" i="1" smtClean="0">
                        <a:latin typeface="Cambria Math" panose="02040503050406030204" pitchFamily="18" charset="0"/>
                        <a:ea typeface="Cambria Math" panose="02040503050406030204" pitchFamily="18" charset="0"/>
                        <a:cs typeface="Courier New" panose="02070309020205020404" pitchFamily="49" charset="0"/>
                      </a:rPr>
                      <m:t>(</m:t>
                    </m:r>
                    <m:f>
                      <m:fPr>
                        <m:ctrlPr>
                          <a:rPr lang="en-US" sz="2400" b="0" i="1" smtClean="0">
                            <a:latin typeface="Cambria Math" panose="02040503050406030204" pitchFamily="18" charset="0"/>
                            <a:ea typeface="Cambria Math" panose="02040503050406030204" pitchFamily="18" charset="0"/>
                            <a:cs typeface="Courier New" panose="02070309020205020404" pitchFamily="49" charset="0"/>
                          </a:rPr>
                        </m:ctrlPr>
                      </m:fPr>
                      <m:num>
                        <m:sSub>
                          <m:sSubPr>
                            <m:ctrlPr>
                              <a:rPr lang="en-US" sz="2400" b="0" i="1" smtClean="0">
                                <a:latin typeface="Cambria Math" panose="02040503050406030204" pitchFamily="18" charset="0"/>
                                <a:ea typeface="Cambria Math" panose="02040503050406030204" pitchFamily="18" charset="0"/>
                                <a:cs typeface="Courier New" panose="02070309020205020404" pitchFamily="49" charset="0"/>
                              </a:rPr>
                            </m:ctrlPr>
                          </m:sSubPr>
                          <m:e>
                            <m:r>
                              <a:rPr lang="en-US" sz="2400" b="0" i="1" smtClean="0">
                                <a:latin typeface="Cambria Math" panose="02040503050406030204" pitchFamily="18" charset="0"/>
                                <a:ea typeface="Cambria Math" panose="02040503050406030204" pitchFamily="18" charset="0"/>
                                <a:cs typeface="Courier New" panose="02070309020205020404" pitchFamily="49" charset="0"/>
                              </a:rPr>
                              <m:t>𝑀</m:t>
                            </m:r>
                          </m:e>
                          <m:sub>
                            <m:r>
                              <a:rPr lang="en-US" sz="2400" b="0" i="1" smtClean="0">
                                <a:latin typeface="Cambria Math" panose="02040503050406030204" pitchFamily="18" charset="0"/>
                                <a:ea typeface="Cambria Math" panose="02040503050406030204" pitchFamily="18" charset="0"/>
                                <a:cs typeface="Courier New" panose="02070309020205020404" pitchFamily="49" charset="0"/>
                              </a:rPr>
                              <m:t>𝐵𝐻</m:t>
                            </m:r>
                          </m:sub>
                        </m:sSub>
                      </m:num>
                      <m:den>
                        <m:sSup>
                          <m:sSupPr>
                            <m:ctrlPr>
                              <a:rPr lang="en-US" sz="2400" b="0" i="1" smtClean="0">
                                <a:latin typeface="Cambria Math" panose="02040503050406030204" pitchFamily="18" charset="0"/>
                                <a:ea typeface="Cambria Math" panose="02040503050406030204" pitchFamily="18" charset="0"/>
                                <a:cs typeface="Courier New" panose="02070309020205020404" pitchFamily="49" charset="0"/>
                              </a:rPr>
                            </m:ctrlPr>
                          </m:sSupPr>
                          <m:e>
                            <m:r>
                              <a:rPr lang="en-US" sz="2400" b="0" i="1" smtClean="0">
                                <a:latin typeface="Cambria Math" panose="02040503050406030204" pitchFamily="18" charset="0"/>
                                <a:ea typeface="Cambria Math" panose="02040503050406030204" pitchFamily="18" charset="0"/>
                                <a:cs typeface="Courier New" panose="02070309020205020404" pitchFamily="49" charset="0"/>
                              </a:rPr>
                              <m:t>10</m:t>
                            </m:r>
                          </m:e>
                          <m:sup>
                            <m:r>
                              <a:rPr lang="en-US" sz="2400" b="0" i="1" smtClean="0">
                                <a:latin typeface="Cambria Math" panose="02040503050406030204" pitchFamily="18" charset="0"/>
                                <a:ea typeface="Cambria Math" panose="02040503050406030204" pitchFamily="18" charset="0"/>
                                <a:cs typeface="Courier New" panose="02070309020205020404" pitchFamily="49" charset="0"/>
                              </a:rPr>
                              <m:t>4</m:t>
                            </m:r>
                          </m:sup>
                        </m:sSup>
                        <m:sSub>
                          <m:sSubPr>
                            <m:ctrlPr>
                              <a:rPr lang="en-US" sz="2400" b="0" i="1" smtClean="0">
                                <a:latin typeface="Cambria Math" panose="02040503050406030204" pitchFamily="18" charset="0"/>
                                <a:ea typeface="Cambria Math" panose="02040503050406030204" pitchFamily="18" charset="0"/>
                                <a:cs typeface="Courier New" panose="02070309020205020404" pitchFamily="49" charset="0"/>
                              </a:rPr>
                            </m:ctrlPr>
                          </m:sSubPr>
                          <m:e>
                            <m:r>
                              <a:rPr lang="en-US" sz="2400" b="0" i="1" smtClean="0">
                                <a:latin typeface="Cambria Math" panose="02040503050406030204" pitchFamily="18" charset="0"/>
                                <a:ea typeface="Cambria Math" panose="02040503050406030204" pitchFamily="18" charset="0"/>
                                <a:cs typeface="Courier New" panose="02070309020205020404" pitchFamily="49" charset="0"/>
                              </a:rPr>
                              <m:t>𝑀</m:t>
                            </m:r>
                          </m:e>
                          <m:sub>
                            <m:r>
                              <a:rPr lang="en-US" sz="2400" b="0" i="1" smtClean="0">
                                <a:latin typeface="Cambria Math" panose="02040503050406030204" pitchFamily="18" charset="0"/>
                                <a:ea typeface="Cambria Math" panose="02040503050406030204" pitchFamily="18" charset="0"/>
                                <a:cs typeface="Courier New" panose="02070309020205020404" pitchFamily="49" charset="0"/>
                              </a:rPr>
                              <m:t>⨀</m:t>
                            </m:r>
                          </m:sub>
                        </m:sSub>
                      </m:den>
                    </m:f>
                    <m:r>
                      <a:rPr lang="en-US" sz="2400" b="0" i="1" smtClean="0">
                        <a:latin typeface="Cambria Math" panose="02040503050406030204" pitchFamily="18" charset="0"/>
                        <a:ea typeface="Cambria Math" panose="02040503050406030204" pitchFamily="18" charset="0"/>
                        <a:cs typeface="Courier New" panose="02070309020205020404" pitchFamily="49" charset="0"/>
                      </a:rPr>
                      <m:t>)(</m:t>
                    </m:r>
                    <m:f>
                      <m:fPr>
                        <m:ctrlPr>
                          <a:rPr lang="en-US" sz="2400" b="0" i="1" smtClean="0">
                            <a:latin typeface="Cambria Math" panose="02040503050406030204" pitchFamily="18" charset="0"/>
                            <a:ea typeface="Cambria Math" panose="02040503050406030204" pitchFamily="18" charset="0"/>
                            <a:cs typeface="Courier New" panose="02070309020205020404" pitchFamily="49" charset="0"/>
                          </a:rPr>
                        </m:ctrlPr>
                      </m:fPr>
                      <m:num>
                        <m:acc>
                          <m:accPr>
                            <m:chr m:val="̇"/>
                            <m:ctrlPr>
                              <a:rPr lang="en-US" sz="2400" b="0" i="1" smtClean="0">
                                <a:latin typeface="Cambria Math" panose="02040503050406030204" pitchFamily="18" charset="0"/>
                                <a:ea typeface="Cambria Math" panose="02040503050406030204" pitchFamily="18" charset="0"/>
                                <a:cs typeface="Courier New" panose="02070309020205020404" pitchFamily="49" charset="0"/>
                              </a:rPr>
                            </m:ctrlPr>
                          </m:accPr>
                          <m:e>
                            <m:r>
                              <a:rPr lang="en-US" sz="2400" b="0" i="1" smtClean="0">
                                <a:latin typeface="Cambria Math" panose="02040503050406030204" pitchFamily="18" charset="0"/>
                                <a:ea typeface="Cambria Math" panose="02040503050406030204" pitchFamily="18" charset="0"/>
                                <a:cs typeface="Courier New" panose="02070309020205020404" pitchFamily="49" charset="0"/>
                              </a:rPr>
                              <m:t>𝑚</m:t>
                            </m:r>
                          </m:e>
                        </m:acc>
                      </m:num>
                      <m:den>
                        <m:sSup>
                          <m:sSupPr>
                            <m:ctrlPr>
                              <a:rPr lang="en-US" sz="2400" b="0" i="1" smtClean="0">
                                <a:latin typeface="Cambria Math" panose="02040503050406030204" pitchFamily="18" charset="0"/>
                                <a:ea typeface="Cambria Math" panose="02040503050406030204" pitchFamily="18" charset="0"/>
                                <a:cs typeface="Courier New" panose="02070309020205020404" pitchFamily="49" charset="0"/>
                              </a:rPr>
                            </m:ctrlPr>
                          </m:sSupPr>
                          <m:e>
                            <m:r>
                              <a:rPr lang="en-US" sz="2400" b="0" i="1" smtClean="0">
                                <a:latin typeface="Cambria Math" panose="02040503050406030204" pitchFamily="18" charset="0"/>
                                <a:ea typeface="Cambria Math" panose="02040503050406030204" pitchFamily="18" charset="0"/>
                                <a:cs typeface="Courier New" panose="02070309020205020404" pitchFamily="49" charset="0"/>
                              </a:rPr>
                              <m:t>10</m:t>
                            </m:r>
                          </m:e>
                          <m:sup>
                            <m:r>
                              <a:rPr lang="en-US" sz="2400" b="0" i="1" smtClean="0">
                                <a:latin typeface="Cambria Math" panose="02040503050406030204" pitchFamily="18" charset="0"/>
                                <a:ea typeface="Cambria Math" panose="02040503050406030204" pitchFamily="18" charset="0"/>
                                <a:cs typeface="Courier New" panose="02070309020205020404" pitchFamily="49" charset="0"/>
                              </a:rPr>
                              <m:t>3</m:t>
                            </m:r>
                          </m:sup>
                        </m:sSup>
                      </m:den>
                    </m:f>
                    <m:r>
                      <a:rPr lang="en-US" sz="2400" b="0" i="1" smtClean="0">
                        <a:latin typeface="Cambria Math" panose="02040503050406030204" pitchFamily="18" charset="0"/>
                        <a:ea typeface="Cambria Math" panose="02040503050406030204" pitchFamily="18" charset="0"/>
                        <a:cs typeface="Courier New" panose="02070309020205020404" pitchFamily="49" charset="0"/>
                      </a:rPr>
                      <m:t>)</m:t>
                    </m:r>
                  </m:oMath>
                </a14:m>
                <a:endParaRPr lang="en-US" sz="2800" dirty="0">
                  <a:cs typeface="Courier New" panose="02070309020205020404" pitchFamily="49" charset="0"/>
                </a:endParaRPr>
              </a:p>
              <a:p>
                <a:pPr lvl="1"/>
                <a:endParaRPr lang="en-US" sz="2200" dirty="0">
                  <a:cs typeface="Courier New" panose="02070309020205020404" pitchFamily="49" charset="0"/>
                </a:endParaRPr>
              </a:p>
              <a:p>
                <a:pPr lvl="1"/>
                <a:endParaRPr lang="en-US" sz="2200" dirty="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pPr lvl="1"/>
                <a:endParaRPr lang="en-US" dirty="0"/>
              </a:p>
              <a:p>
                <a:endParaRPr lang="en-US" dirty="0"/>
              </a:p>
              <a:p>
                <a:endParaRPr lang="en-US" dirty="0"/>
              </a:p>
              <a:p>
                <a:endParaRPr lang="en-US" dirty="0"/>
              </a:p>
            </p:txBody>
          </p:sp>
        </mc:Choice>
        <mc:Fallback xmlns="">
          <p:sp>
            <p:nvSpPr>
              <p:cNvPr id="5" name="Content Placeholder 2">
                <a:extLst>
                  <a:ext uri="{FF2B5EF4-FFF2-40B4-BE49-F238E27FC236}">
                    <a16:creationId xmlns:a16="http://schemas.microsoft.com/office/drawing/2014/main" id="{C6DC4E6C-5F38-1933-5079-A16EA15466BB}"/>
                  </a:ext>
                </a:extLst>
              </p:cNvPr>
              <p:cNvSpPr>
                <a:spLocks noGrp="1" noRot="1" noChangeAspect="1" noMove="1" noResize="1" noEditPoints="1" noAdjustHandles="1" noChangeArrowheads="1" noChangeShapeType="1" noTextEdit="1"/>
              </p:cNvSpPr>
              <p:nvPr>
                <p:ph idx="1"/>
              </p:nvPr>
            </p:nvSpPr>
            <p:spPr>
              <a:xfrm>
                <a:off x="838201" y="1825625"/>
                <a:ext cx="5257800" cy="4346575"/>
              </a:xfrm>
              <a:blipFill>
                <a:blip r:embed="rId4"/>
                <a:stretch>
                  <a:fillRect l="-1446" t="-2616" b="-291"/>
                </a:stretch>
              </a:blipFill>
            </p:spPr>
            <p:txBody>
              <a:bodyPr/>
              <a:lstStyle/>
              <a:p>
                <a:r>
                  <a:rPr lang="en-US">
                    <a:noFill/>
                  </a:rPr>
                  <a:t> </a:t>
                </a:r>
              </a:p>
            </p:txBody>
          </p:sp>
        </mc:Fallback>
      </mc:AlternateContent>
    </p:spTree>
    <p:extLst>
      <p:ext uri="{BB962C8B-B14F-4D97-AF65-F5344CB8AC3E}">
        <p14:creationId xmlns:p14="http://schemas.microsoft.com/office/powerpoint/2010/main" val="3202584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FFF"/>
        </a:solidFill>
        <a:effectLst/>
      </p:bgPr>
    </p:bg>
    <p:spTree>
      <p:nvGrpSpPr>
        <p:cNvPr id="1" name="">
          <a:extLst>
            <a:ext uri="{FF2B5EF4-FFF2-40B4-BE49-F238E27FC236}">
              <a16:creationId xmlns:a16="http://schemas.microsoft.com/office/drawing/2014/main" id="{1EF6931F-47E8-9C95-788B-2E2FF89A93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FD6F7F-E0A4-C69A-7265-8EE4DF6793E6}"/>
              </a:ext>
            </a:extLst>
          </p:cNvPr>
          <p:cNvSpPr>
            <a:spLocks noGrp="1"/>
          </p:cNvSpPr>
          <p:nvPr>
            <p:ph type="title"/>
          </p:nvPr>
        </p:nvSpPr>
        <p:spPr/>
        <p:txBody>
          <a:bodyPr/>
          <a:lstStyle/>
          <a:p>
            <a:r>
              <a:rPr lang="en-US" b="1" dirty="0"/>
              <a:t>Simulation Set Up II</a:t>
            </a:r>
          </a:p>
        </p:txBody>
      </p:sp>
      <p:sp>
        <p:nvSpPr>
          <p:cNvPr id="9" name="Content Placeholder 2">
            <a:extLst>
              <a:ext uri="{FF2B5EF4-FFF2-40B4-BE49-F238E27FC236}">
                <a16:creationId xmlns:a16="http://schemas.microsoft.com/office/drawing/2014/main" id="{E6D14B0E-98C3-70E0-6D09-149E8C94915A}"/>
              </a:ext>
            </a:extLst>
          </p:cNvPr>
          <p:cNvSpPr txBox="1">
            <a:spLocks/>
          </p:cNvSpPr>
          <p:nvPr/>
        </p:nvSpPr>
        <p:spPr>
          <a:xfrm>
            <a:off x="838201" y="1825625"/>
            <a:ext cx="48910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p:pic>
        <p:nvPicPr>
          <p:cNvPr id="4" name="Picture 3" descr="A diagram of a sun&#10;&#10;AI-generated content may be incorrect.">
            <a:extLst>
              <a:ext uri="{FF2B5EF4-FFF2-40B4-BE49-F238E27FC236}">
                <a16:creationId xmlns:a16="http://schemas.microsoft.com/office/drawing/2014/main" id="{18697A45-B726-0236-C832-9BEC0D47288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35896" y="1825625"/>
            <a:ext cx="5727700" cy="3489289"/>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EA96571-DBD2-3735-1531-92968CD9D785}"/>
                  </a:ext>
                </a:extLst>
              </p:cNvPr>
              <p:cNvSpPr>
                <a:spLocks noGrp="1"/>
              </p:cNvSpPr>
              <p:nvPr>
                <p:ph idx="1"/>
              </p:nvPr>
            </p:nvSpPr>
            <p:spPr>
              <a:xfrm>
                <a:off x="838201" y="1825625"/>
                <a:ext cx="5257799" cy="4521387"/>
              </a:xfrm>
            </p:spPr>
            <p:txBody>
              <a:bodyPr>
                <a:normAutofit fontScale="62500" lnSpcReduction="20000"/>
              </a:bodyPr>
              <a:lstStyle/>
              <a:p>
                <a:r>
                  <a:rPr lang="en-US" sz="3800" dirty="0">
                    <a:cs typeface="Courier New" panose="02070309020205020404" pitchFamily="49" charset="0"/>
                  </a:rPr>
                  <a:t>outer region </a:t>
                </a:r>
                <a:r>
                  <a:rPr lang="en-US" dirty="0">
                    <a:cs typeface="Courier New" panose="02070309020205020404" pitchFamily="49" charset="0"/>
                  </a:rPr>
                  <a:t>(</a:t>
                </a:r>
                <a14:m>
                  <m:oMath xmlns:m="http://schemas.openxmlformats.org/officeDocument/2006/math">
                    <m:sSup>
                      <m:sSupPr>
                        <m:ctrlPr>
                          <a:rPr lang="en-US" sz="2600" i="1" smtClean="0">
                            <a:latin typeface="Cambria Math" panose="02040503050406030204" pitchFamily="18" charset="0"/>
                            <a:cs typeface="Courier New" panose="02070309020205020404" pitchFamily="49" charset="0"/>
                          </a:rPr>
                        </m:ctrlPr>
                      </m:sSupPr>
                      <m:e>
                        <m:r>
                          <a:rPr lang="en-US" sz="2600" b="0" i="1" smtClean="0">
                            <a:latin typeface="Cambria Math" panose="02040503050406030204" pitchFamily="18" charset="0"/>
                            <a:cs typeface="Courier New" panose="02070309020205020404" pitchFamily="49" charset="0"/>
                          </a:rPr>
                          <m:t>10</m:t>
                        </m:r>
                      </m:e>
                      <m:sup>
                        <m:r>
                          <a:rPr lang="en-US" sz="2600" b="0" i="1" smtClean="0">
                            <a:latin typeface="Cambria Math" panose="02040503050406030204" pitchFamily="18" charset="0"/>
                            <a:cs typeface="Courier New" panose="02070309020205020404" pitchFamily="49" charset="0"/>
                          </a:rPr>
                          <m:t>−3</m:t>
                        </m:r>
                      </m:sup>
                    </m:sSup>
                    <m:sSub>
                      <m:sSubPr>
                        <m:ctrlPr>
                          <a:rPr lang="en-US" sz="2600" i="1" smtClean="0">
                            <a:latin typeface="Cambria Math" panose="02040503050406030204" pitchFamily="18" charset="0"/>
                            <a:cs typeface="Courier New" panose="02070309020205020404" pitchFamily="49" charset="0"/>
                          </a:rPr>
                        </m:ctrlPr>
                      </m:sSubPr>
                      <m:e>
                        <m:r>
                          <a:rPr lang="en-US" sz="2600" b="0" i="1" smtClean="0">
                            <a:latin typeface="Cambria Math" panose="02040503050406030204" pitchFamily="18" charset="0"/>
                            <a:cs typeface="Courier New" panose="02070309020205020404" pitchFamily="49" charset="0"/>
                          </a:rPr>
                          <m:t>𝑅</m:t>
                        </m:r>
                      </m:e>
                      <m:sub>
                        <m:r>
                          <a:rPr lang="en-US" sz="2600" b="0" i="1" smtClean="0">
                            <a:latin typeface="Cambria Math" panose="02040503050406030204" pitchFamily="18" charset="0"/>
                            <a:cs typeface="Courier New" panose="02070309020205020404" pitchFamily="49" charset="0"/>
                          </a:rPr>
                          <m:t>𝐵</m:t>
                        </m:r>
                      </m:sub>
                    </m:sSub>
                    <m:r>
                      <a:rPr lang="en-US" sz="2600" i="1" smtClean="0">
                        <a:latin typeface="Cambria Math" panose="02040503050406030204" pitchFamily="18" charset="0"/>
                        <a:ea typeface="Cambria Math" panose="02040503050406030204" pitchFamily="18" charset="0"/>
                        <a:cs typeface="Courier New" panose="02070309020205020404" pitchFamily="49" charset="0"/>
                      </a:rPr>
                      <m:t>≲</m:t>
                    </m:r>
                    <m:r>
                      <a:rPr lang="en-US" sz="2600" b="0" i="1" smtClean="0">
                        <a:latin typeface="Cambria Math" panose="02040503050406030204" pitchFamily="18" charset="0"/>
                        <a:ea typeface="Cambria Math" panose="02040503050406030204" pitchFamily="18" charset="0"/>
                        <a:cs typeface="Courier New" panose="02070309020205020404" pitchFamily="49" charset="0"/>
                      </a:rPr>
                      <m:t>𝑟</m:t>
                    </m:r>
                    <m:r>
                      <a:rPr lang="en-US" sz="2600" b="0" i="1" smtClean="0">
                        <a:latin typeface="Cambria Math" panose="02040503050406030204" pitchFamily="18" charset="0"/>
                        <a:ea typeface="Cambria Math" panose="02040503050406030204" pitchFamily="18" charset="0"/>
                        <a:cs typeface="Courier New" panose="02070309020205020404" pitchFamily="49" charset="0"/>
                      </a:rPr>
                      <m:t>≲10</m:t>
                    </m:r>
                    <m:sSub>
                      <m:sSubPr>
                        <m:ctrlPr>
                          <a:rPr lang="en-US" sz="2600" b="0" i="1" smtClean="0">
                            <a:latin typeface="Cambria Math" panose="02040503050406030204" pitchFamily="18" charset="0"/>
                            <a:ea typeface="Cambria Math" panose="02040503050406030204" pitchFamily="18" charset="0"/>
                            <a:cs typeface="Courier New" panose="02070309020205020404" pitchFamily="49" charset="0"/>
                          </a:rPr>
                        </m:ctrlPr>
                      </m:sSubPr>
                      <m:e>
                        <m:r>
                          <a:rPr lang="en-US" sz="2600" b="0" i="1" smtClean="0">
                            <a:latin typeface="Cambria Math" panose="02040503050406030204" pitchFamily="18" charset="0"/>
                            <a:ea typeface="Cambria Math" panose="02040503050406030204" pitchFamily="18" charset="0"/>
                            <a:cs typeface="Courier New" panose="02070309020205020404" pitchFamily="49" charset="0"/>
                          </a:rPr>
                          <m:t>𝑅</m:t>
                        </m:r>
                      </m:e>
                      <m:sub>
                        <m:r>
                          <a:rPr lang="en-US" sz="2600" b="0" i="1" smtClean="0">
                            <a:latin typeface="Cambria Math" panose="02040503050406030204" pitchFamily="18" charset="0"/>
                            <a:ea typeface="Cambria Math" panose="02040503050406030204" pitchFamily="18" charset="0"/>
                            <a:cs typeface="Courier New" panose="02070309020205020404" pitchFamily="49" charset="0"/>
                          </a:rPr>
                          <m:t>𝐵</m:t>
                        </m:r>
                      </m:sub>
                    </m:sSub>
                  </m:oMath>
                </a14:m>
                <a:r>
                  <a:rPr lang="en-US" dirty="0">
                    <a:cs typeface="Courier New" panose="02070309020205020404" pitchFamily="49" charset="0"/>
                  </a:rPr>
                  <a:t>)</a:t>
                </a:r>
              </a:p>
              <a:p>
                <a:pPr lvl="1"/>
                <a:r>
                  <a:rPr lang="en-US" sz="3200" b="1" dirty="0">
                    <a:cs typeface="Courier New" panose="02070309020205020404" pitchFamily="49" charset="0"/>
                  </a:rPr>
                  <a:t>optically thin</a:t>
                </a:r>
              </a:p>
              <a:p>
                <a:pPr lvl="1"/>
                <a:r>
                  <a:rPr lang="en-US" sz="3200" dirty="0">
                    <a:cs typeface="Courier New" panose="02070309020205020404" pitchFamily="49" charset="0"/>
                  </a:rPr>
                  <a:t>simple RT</a:t>
                </a:r>
              </a:p>
              <a:p>
                <a:pPr lvl="2"/>
                <a:r>
                  <a:rPr lang="en-US" sz="3200" dirty="0">
                    <a:cs typeface="Courier New" panose="02070309020205020404" pitchFamily="49" charset="0"/>
                  </a:rPr>
                  <a:t>cooling of H (Ly⍺) &amp; He atoms, free-free transitions</a:t>
                </a:r>
              </a:p>
              <a:p>
                <a:pPr lvl="2"/>
                <a:r>
                  <a:rPr lang="en-US" sz="3200" dirty="0">
                    <a:cs typeface="Courier New" panose="02070309020205020404" pitchFamily="49" charset="0"/>
                  </a:rPr>
                  <a:t>photoionization heating + bound-free absorption</a:t>
                </a:r>
              </a:p>
              <a:p>
                <a:endParaRPr lang="en-US" dirty="0">
                  <a:cs typeface="Courier New" panose="02070309020205020404" pitchFamily="49" charset="0"/>
                </a:endParaRPr>
              </a:p>
              <a:p>
                <a:r>
                  <a:rPr lang="en-US" sz="3800" dirty="0">
                    <a:cs typeface="Courier New" panose="02070309020205020404" pitchFamily="49" charset="0"/>
                  </a:rPr>
                  <a:t>inner region </a:t>
                </a:r>
                <a:r>
                  <a:rPr lang="en-US" dirty="0">
                    <a:cs typeface="Courier New" panose="02070309020205020404" pitchFamily="49" charset="0"/>
                  </a:rPr>
                  <a:t>(</a:t>
                </a:r>
                <a14:m>
                  <m:oMath xmlns:m="http://schemas.openxmlformats.org/officeDocument/2006/math">
                    <m:r>
                      <a:rPr lang="en-US" sz="2600" b="0" i="0" smtClean="0">
                        <a:latin typeface="Cambria Math" panose="02040503050406030204" pitchFamily="18" charset="0"/>
                        <a:cs typeface="Courier New" panose="02070309020205020404" pitchFamily="49" charset="0"/>
                      </a:rPr>
                      <m:t>0.5</m:t>
                    </m:r>
                    <m:sSub>
                      <m:sSubPr>
                        <m:ctrlPr>
                          <a:rPr lang="en-US" sz="2600" i="1" smtClean="0">
                            <a:latin typeface="Cambria Math" panose="02040503050406030204" pitchFamily="18" charset="0"/>
                            <a:cs typeface="Courier New" panose="02070309020205020404" pitchFamily="49" charset="0"/>
                          </a:rPr>
                        </m:ctrlPr>
                      </m:sSubPr>
                      <m:e>
                        <m:r>
                          <a:rPr lang="en-US" sz="2600" b="0" i="1" smtClean="0">
                            <a:latin typeface="Cambria Math" panose="02040503050406030204" pitchFamily="18" charset="0"/>
                            <a:cs typeface="Courier New" panose="02070309020205020404" pitchFamily="49" charset="0"/>
                          </a:rPr>
                          <m:t>𝑅</m:t>
                        </m:r>
                      </m:e>
                      <m:sub>
                        <m:r>
                          <a:rPr lang="en-US" sz="2600" b="0" i="1" smtClean="0">
                            <a:latin typeface="Cambria Math" panose="02040503050406030204" pitchFamily="18" charset="0"/>
                            <a:cs typeface="Courier New" panose="02070309020205020404" pitchFamily="49" charset="0"/>
                          </a:rPr>
                          <m:t>𝑡𝑟</m:t>
                        </m:r>
                      </m:sub>
                    </m:sSub>
                    <m:r>
                      <a:rPr lang="en-US" sz="2600" i="1" smtClean="0">
                        <a:latin typeface="Cambria Math" panose="02040503050406030204" pitchFamily="18" charset="0"/>
                        <a:ea typeface="Cambria Math" panose="02040503050406030204" pitchFamily="18" charset="0"/>
                        <a:cs typeface="Courier New" panose="02070309020205020404" pitchFamily="49" charset="0"/>
                      </a:rPr>
                      <m:t>≲</m:t>
                    </m:r>
                    <m:r>
                      <a:rPr lang="en-US" sz="2600" b="0" i="1" smtClean="0">
                        <a:latin typeface="Cambria Math" panose="02040503050406030204" pitchFamily="18" charset="0"/>
                        <a:ea typeface="Cambria Math" panose="02040503050406030204" pitchFamily="18" charset="0"/>
                        <a:cs typeface="Courier New" panose="02070309020205020404" pitchFamily="49" charset="0"/>
                      </a:rPr>
                      <m:t>𝑟</m:t>
                    </m:r>
                    <m:r>
                      <a:rPr lang="en-US" sz="2600" b="0" i="1" smtClean="0">
                        <a:latin typeface="Cambria Math" panose="02040503050406030204" pitchFamily="18" charset="0"/>
                        <a:ea typeface="Cambria Math" panose="02040503050406030204" pitchFamily="18" charset="0"/>
                        <a:cs typeface="Courier New" panose="02070309020205020404" pitchFamily="49" charset="0"/>
                      </a:rPr>
                      <m:t>≲</m:t>
                    </m:r>
                    <m:sSub>
                      <m:sSubPr>
                        <m:ctrlPr>
                          <a:rPr lang="en-US" sz="2600" b="0" i="1" smtClean="0">
                            <a:latin typeface="Cambria Math" panose="02040503050406030204" pitchFamily="18" charset="0"/>
                            <a:ea typeface="Cambria Math" panose="02040503050406030204" pitchFamily="18" charset="0"/>
                            <a:cs typeface="Courier New" panose="02070309020205020404" pitchFamily="49" charset="0"/>
                          </a:rPr>
                        </m:ctrlPr>
                      </m:sSubPr>
                      <m:e>
                        <m:sSup>
                          <m:sSupPr>
                            <m:ctrlPr>
                              <a:rPr lang="en-US" sz="2600" i="1">
                                <a:latin typeface="Cambria Math" panose="02040503050406030204" pitchFamily="18" charset="0"/>
                                <a:cs typeface="Courier New" panose="02070309020205020404" pitchFamily="49" charset="0"/>
                              </a:rPr>
                            </m:ctrlPr>
                          </m:sSupPr>
                          <m:e>
                            <m:r>
                              <a:rPr lang="en-US" sz="2600" i="1">
                                <a:latin typeface="Cambria Math" panose="02040503050406030204" pitchFamily="18" charset="0"/>
                                <a:cs typeface="Courier New" panose="02070309020205020404" pitchFamily="49" charset="0"/>
                              </a:rPr>
                              <m:t>10</m:t>
                            </m:r>
                          </m:e>
                          <m:sup>
                            <m:r>
                              <a:rPr lang="en-US" sz="2600" i="1">
                                <a:latin typeface="Cambria Math" panose="02040503050406030204" pitchFamily="18" charset="0"/>
                                <a:cs typeface="Courier New" panose="02070309020205020404" pitchFamily="49" charset="0"/>
                              </a:rPr>
                              <m:t>−3</m:t>
                            </m:r>
                          </m:sup>
                        </m:sSup>
                        <m:r>
                          <a:rPr lang="en-US" sz="2600" b="0" i="1" smtClean="0">
                            <a:latin typeface="Cambria Math" panose="02040503050406030204" pitchFamily="18" charset="0"/>
                            <a:ea typeface="Cambria Math" panose="02040503050406030204" pitchFamily="18" charset="0"/>
                            <a:cs typeface="Courier New" panose="02070309020205020404" pitchFamily="49" charset="0"/>
                          </a:rPr>
                          <m:t>𝑅</m:t>
                        </m:r>
                      </m:e>
                      <m:sub>
                        <m:r>
                          <a:rPr lang="en-US" sz="2600" b="0" i="1" smtClean="0">
                            <a:latin typeface="Cambria Math" panose="02040503050406030204" pitchFamily="18" charset="0"/>
                            <a:ea typeface="Cambria Math" panose="02040503050406030204" pitchFamily="18" charset="0"/>
                            <a:cs typeface="Courier New" panose="02070309020205020404" pitchFamily="49" charset="0"/>
                          </a:rPr>
                          <m:t>𝐵</m:t>
                        </m:r>
                      </m:sub>
                    </m:sSub>
                  </m:oMath>
                </a14:m>
                <a:r>
                  <a:rPr lang="en-US" sz="3300" dirty="0">
                    <a:cs typeface="Courier New" panose="02070309020205020404" pitchFamily="49" charset="0"/>
                  </a:rPr>
                  <a:t>)</a:t>
                </a:r>
              </a:p>
              <a:p>
                <a:pPr lvl="1"/>
                <a:r>
                  <a:rPr lang="en-US" sz="3200" b="1" dirty="0">
                    <a:cs typeface="Courier New" panose="02070309020205020404" pitchFamily="49" charset="0"/>
                  </a:rPr>
                  <a:t>optically thick</a:t>
                </a:r>
                <a:r>
                  <a:rPr lang="en-US" sz="3200" dirty="0">
                    <a:cs typeface="Courier New" panose="02070309020205020404" pitchFamily="49" charset="0"/>
                  </a:rPr>
                  <a:t>, photosphere forms</a:t>
                </a:r>
              </a:p>
              <a:p>
                <a:pPr lvl="1"/>
                <a:r>
                  <a:rPr lang="en-US" sz="3200" dirty="0">
                    <a:cs typeface="Courier New" panose="02070309020205020404" pitchFamily="49" charset="0"/>
                  </a:rPr>
                  <a:t>“photosphere” forms where photon trapping becomes important</a:t>
                </a:r>
              </a:p>
              <a:p>
                <a:pPr lvl="1"/>
                <a:r>
                  <a:rPr lang="en-US" sz="3200" dirty="0">
                    <a:cs typeface="Courier New" panose="02070309020205020404" pitchFamily="49" charset="0"/>
                  </a:rPr>
                  <a:t>same cooling rate + free-bound emission + two-photon emission</a:t>
                </a:r>
              </a:p>
              <a:p>
                <a:pPr lvl="1"/>
                <a:r>
                  <a:rPr lang="en-US" sz="3200" dirty="0">
                    <a:cs typeface="Courier New" panose="02070309020205020404" pitchFamily="49" charset="0"/>
                  </a:rPr>
                  <a:t>ionized H II region forms from radiation</a:t>
                </a:r>
              </a:p>
              <a:p>
                <a:pPr lvl="1"/>
                <a:endParaRPr lang="en-US" sz="2200" dirty="0">
                  <a:cs typeface="Courier New" panose="02070309020205020404" pitchFamily="49" charset="0"/>
                </a:endParaRPr>
              </a:p>
              <a:p>
                <a:pPr lvl="1"/>
                <a:endParaRPr lang="en-US" sz="2200" dirty="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pPr lvl="1"/>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EEA96571-DBD2-3735-1531-92968CD9D785}"/>
                  </a:ext>
                </a:extLst>
              </p:cNvPr>
              <p:cNvSpPr>
                <a:spLocks noGrp="1" noRot="1" noChangeAspect="1" noMove="1" noResize="1" noEditPoints="1" noAdjustHandles="1" noChangeArrowheads="1" noChangeShapeType="1" noTextEdit="1"/>
              </p:cNvSpPr>
              <p:nvPr>
                <p:ph idx="1"/>
              </p:nvPr>
            </p:nvSpPr>
            <p:spPr>
              <a:xfrm>
                <a:off x="838201" y="1825625"/>
                <a:ext cx="5257799" cy="4521387"/>
              </a:xfrm>
              <a:blipFill>
                <a:blip r:embed="rId4"/>
                <a:stretch>
                  <a:fillRect l="-1687" t="-3081"/>
                </a:stretch>
              </a:blipFill>
            </p:spPr>
            <p:txBody>
              <a:bodyPr/>
              <a:lstStyle/>
              <a:p>
                <a:r>
                  <a:rPr lang="en-US">
                    <a:noFill/>
                  </a:rPr>
                  <a:t> </a:t>
                </a:r>
              </a:p>
            </p:txBody>
          </p:sp>
        </mc:Fallback>
      </mc:AlternateContent>
      <p:cxnSp>
        <p:nvCxnSpPr>
          <p:cNvPr id="6" name="Curved Connector 5">
            <a:extLst>
              <a:ext uri="{FF2B5EF4-FFF2-40B4-BE49-F238E27FC236}">
                <a16:creationId xmlns:a16="http://schemas.microsoft.com/office/drawing/2014/main" id="{5EE1A519-7C3C-9DD9-6A7E-4A432AB20F9C}"/>
              </a:ext>
            </a:extLst>
          </p:cNvPr>
          <p:cNvCxnSpPr>
            <a:cxnSpLocks/>
          </p:cNvCxnSpPr>
          <p:nvPr/>
        </p:nvCxnSpPr>
        <p:spPr>
          <a:xfrm>
            <a:off x="5325035" y="2111188"/>
            <a:ext cx="4612341" cy="563189"/>
          </a:xfrm>
          <a:prstGeom prst="curvedConnector3">
            <a:avLst>
              <a:gd name="adj1" fmla="val 99854"/>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8" name="Curved Connector 17">
            <a:extLst>
              <a:ext uri="{FF2B5EF4-FFF2-40B4-BE49-F238E27FC236}">
                <a16:creationId xmlns:a16="http://schemas.microsoft.com/office/drawing/2014/main" id="{C7843214-1338-CA1D-F01A-091AD50D33B3}"/>
              </a:ext>
            </a:extLst>
          </p:cNvPr>
          <p:cNvCxnSpPr>
            <a:cxnSpLocks/>
          </p:cNvCxnSpPr>
          <p:nvPr/>
        </p:nvCxnSpPr>
        <p:spPr>
          <a:xfrm flipV="1">
            <a:off x="6096000" y="4458020"/>
            <a:ext cx="1553976" cy="567931"/>
          </a:xfrm>
          <a:prstGeom prst="curvedConnector3">
            <a:avLst>
              <a:gd name="adj1" fmla="val 50000"/>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1979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FFF"/>
        </a:solidFill>
        <a:effectLst/>
      </p:bgPr>
    </p:bg>
    <p:spTree>
      <p:nvGrpSpPr>
        <p:cNvPr id="1" name="">
          <a:extLst>
            <a:ext uri="{FF2B5EF4-FFF2-40B4-BE49-F238E27FC236}">
              <a16:creationId xmlns:a16="http://schemas.microsoft.com/office/drawing/2014/main" id="{FB51D6E4-605A-9939-27B3-14A0B699AF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E54C86-3455-057D-4EF6-5BB7D73941AC}"/>
              </a:ext>
            </a:extLst>
          </p:cNvPr>
          <p:cNvSpPr>
            <a:spLocks noGrp="1"/>
          </p:cNvSpPr>
          <p:nvPr>
            <p:ph type="title"/>
          </p:nvPr>
        </p:nvSpPr>
        <p:spPr/>
        <p:txBody>
          <a:bodyPr/>
          <a:lstStyle/>
          <a:p>
            <a:r>
              <a:rPr lang="en-US" b="1" dirty="0"/>
              <a:t>Trapping Model</a:t>
            </a:r>
          </a:p>
        </p:txBody>
      </p:sp>
      <p:sp>
        <p:nvSpPr>
          <p:cNvPr id="9" name="Content Placeholder 2">
            <a:extLst>
              <a:ext uri="{FF2B5EF4-FFF2-40B4-BE49-F238E27FC236}">
                <a16:creationId xmlns:a16="http://schemas.microsoft.com/office/drawing/2014/main" id="{C261A883-B23A-2753-8ED5-7CEB7D631DA9}"/>
              </a:ext>
            </a:extLst>
          </p:cNvPr>
          <p:cNvSpPr txBox="1">
            <a:spLocks/>
          </p:cNvSpPr>
          <p:nvPr/>
        </p:nvSpPr>
        <p:spPr>
          <a:xfrm>
            <a:off x="838201" y="1825625"/>
            <a:ext cx="48910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p:pic>
        <p:nvPicPr>
          <p:cNvPr id="4" name="Picture 3" descr="A diagram of a sun&#10;&#10;AI-generated content may be incorrect.">
            <a:extLst>
              <a:ext uri="{FF2B5EF4-FFF2-40B4-BE49-F238E27FC236}">
                <a16:creationId xmlns:a16="http://schemas.microsoft.com/office/drawing/2014/main" id="{553A08DE-1D9D-3138-5B24-6F941A474EB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35896" y="1825625"/>
            <a:ext cx="5727700" cy="3489289"/>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4D986D7-30E8-B923-19BF-31DCEC969B0A}"/>
                  </a:ext>
                </a:extLst>
              </p:cNvPr>
              <p:cNvSpPr>
                <a:spLocks noGrp="1"/>
              </p:cNvSpPr>
              <p:nvPr>
                <p:ph idx="1"/>
              </p:nvPr>
            </p:nvSpPr>
            <p:spPr>
              <a:xfrm>
                <a:off x="838201" y="1825625"/>
                <a:ext cx="5562599" cy="4521387"/>
              </a:xfrm>
            </p:spPr>
            <p:txBody>
              <a:bodyPr>
                <a:normAutofit fontScale="92500" lnSpcReduction="20000"/>
              </a:bodyPr>
              <a:lstStyle/>
              <a:p>
                <a:r>
                  <a:rPr lang="en-US" sz="2800" dirty="0">
                    <a:cs typeface="Courier New" panose="02070309020205020404" pitchFamily="49" charset="0"/>
                  </a:rPr>
                  <a:t>luminosity: standard (constant </a:t>
                </a:r>
                <a14:m>
                  <m:oMath xmlns:m="http://schemas.openxmlformats.org/officeDocument/2006/math">
                    <m:r>
                      <a:rPr lang="en-US" sz="2800" i="1" smtClean="0">
                        <a:latin typeface="Cambria Math" panose="02040503050406030204" pitchFamily="18" charset="0"/>
                        <a:ea typeface="Cambria Math" panose="02040503050406030204" pitchFamily="18" charset="0"/>
                        <a:cs typeface="Courier New" panose="02070309020205020404" pitchFamily="49" charset="0"/>
                      </a:rPr>
                      <m:t>𝜂</m:t>
                    </m:r>
                  </m:oMath>
                </a14:m>
                <a:r>
                  <a:rPr lang="en-US" sz="2800" dirty="0">
                    <a:cs typeface="Courier New" panose="02070309020205020404" pitchFamily="49" charset="0"/>
                  </a:rPr>
                  <a:t>) vs trapping (</a:t>
                </a:r>
                <a14:m>
                  <m:oMath xmlns:m="http://schemas.openxmlformats.org/officeDocument/2006/math">
                    <m:r>
                      <a:rPr lang="en-US" sz="2800" i="1" smtClean="0">
                        <a:latin typeface="Cambria Math" panose="02040503050406030204" pitchFamily="18" charset="0"/>
                        <a:ea typeface="Cambria Math" panose="02040503050406030204" pitchFamily="18" charset="0"/>
                        <a:cs typeface="Courier New" panose="02070309020205020404" pitchFamily="49" charset="0"/>
                      </a:rPr>
                      <m:t>𝜂</m:t>
                    </m:r>
                    <m:r>
                      <a:rPr lang="en-US" sz="2800" b="0" i="1" smtClean="0">
                        <a:latin typeface="Cambria Math" panose="02040503050406030204" pitchFamily="18" charset="0"/>
                        <a:ea typeface="Cambria Math" panose="02040503050406030204" pitchFamily="18" charset="0"/>
                        <a:cs typeface="Courier New" panose="02070309020205020404" pitchFamily="49" charset="0"/>
                      </a:rPr>
                      <m:t>=</m:t>
                    </m:r>
                    <m:f>
                      <m:fPr>
                        <m:ctrlPr>
                          <a:rPr lang="en-US" sz="2800" b="0" i="1" smtClean="0">
                            <a:latin typeface="Cambria Math" panose="02040503050406030204" pitchFamily="18" charset="0"/>
                            <a:ea typeface="Cambria Math" panose="02040503050406030204" pitchFamily="18" charset="0"/>
                            <a:cs typeface="Courier New" panose="02070309020205020404" pitchFamily="49" charset="0"/>
                          </a:rPr>
                        </m:ctrlPr>
                      </m:fPr>
                      <m:num>
                        <m:r>
                          <a:rPr lang="en-US" sz="2800" b="0" i="1" smtClean="0">
                            <a:latin typeface="Cambria Math" panose="02040503050406030204" pitchFamily="18" charset="0"/>
                            <a:ea typeface="Cambria Math" panose="02040503050406030204" pitchFamily="18" charset="0"/>
                            <a:cs typeface="Courier New" panose="02070309020205020404" pitchFamily="49" charset="0"/>
                          </a:rPr>
                          <m:t>3</m:t>
                        </m:r>
                      </m:num>
                      <m:den>
                        <m:r>
                          <a:rPr lang="en-US" sz="2800" b="0" i="1" smtClean="0">
                            <a:latin typeface="Cambria Math" panose="02040503050406030204" pitchFamily="18" charset="0"/>
                            <a:ea typeface="Cambria Math" panose="02040503050406030204" pitchFamily="18" charset="0"/>
                            <a:cs typeface="Courier New" panose="02070309020205020404" pitchFamily="49" charset="0"/>
                          </a:rPr>
                          <m:t>10+3</m:t>
                        </m:r>
                        <m:acc>
                          <m:accPr>
                            <m:chr m:val="̇"/>
                            <m:ctrlPr>
                              <a:rPr lang="en-US" sz="2800" b="0" i="1" smtClean="0">
                                <a:latin typeface="Cambria Math" panose="02040503050406030204" pitchFamily="18" charset="0"/>
                                <a:ea typeface="Cambria Math" panose="02040503050406030204" pitchFamily="18" charset="0"/>
                                <a:cs typeface="Courier New" panose="02070309020205020404" pitchFamily="49" charset="0"/>
                              </a:rPr>
                            </m:ctrlPr>
                          </m:accPr>
                          <m:e>
                            <m:r>
                              <a:rPr lang="en-US" sz="2800" b="0" i="1" smtClean="0">
                                <a:latin typeface="Cambria Math" panose="02040503050406030204" pitchFamily="18" charset="0"/>
                                <a:ea typeface="Cambria Math" panose="02040503050406030204" pitchFamily="18" charset="0"/>
                                <a:cs typeface="Courier New" panose="02070309020205020404" pitchFamily="49" charset="0"/>
                              </a:rPr>
                              <m:t>𝑚</m:t>
                            </m:r>
                          </m:e>
                        </m:acc>
                      </m:den>
                    </m:f>
                    <m:r>
                      <a:rPr lang="en-US" sz="2800" b="0" i="1" smtClean="0">
                        <a:latin typeface="Cambria Math" panose="02040503050406030204" pitchFamily="18" charset="0"/>
                        <a:ea typeface="Cambria Math" panose="02040503050406030204" pitchFamily="18" charset="0"/>
                        <a:cs typeface="Courier New" panose="02070309020205020404" pitchFamily="49" charset="0"/>
                      </a:rPr>
                      <m:t>, </m:t>
                    </m:r>
                    <m:r>
                      <a:rPr lang="en-US" sz="2800" b="0" i="1" smtClean="0">
                        <a:latin typeface="Cambria Math" panose="02040503050406030204" pitchFamily="18" charset="0"/>
                        <a:ea typeface="Cambria Math" panose="02040503050406030204" pitchFamily="18" charset="0"/>
                        <a:cs typeface="Courier New" panose="02070309020205020404" pitchFamily="49" charset="0"/>
                      </a:rPr>
                      <m:t>𝜂</m:t>
                    </m:r>
                    <m:r>
                      <a:rPr lang="en-US" sz="2800" b="0" i="1" smtClean="0">
                        <a:latin typeface="Cambria Math" panose="02040503050406030204" pitchFamily="18" charset="0"/>
                        <a:ea typeface="Cambria Math" panose="02040503050406030204" pitchFamily="18" charset="0"/>
                        <a:cs typeface="Courier New" panose="02070309020205020404" pitchFamily="49" charset="0"/>
                      </a:rPr>
                      <m:t>≈</m:t>
                    </m:r>
                    <m:sSup>
                      <m:sSupPr>
                        <m:ctrlPr>
                          <a:rPr lang="en-US" sz="2800" b="0" i="1" smtClean="0">
                            <a:latin typeface="Cambria Math" panose="02040503050406030204" pitchFamily="18" charset="0"/>
                            <a:ea typeface="Cambria Math" panose="02040503050406030204" pitchFamily="18" charset="0"/>
                            <a:cs typeface="Courier New" panose="02070309020205020404" pitchFamily="49" charset="0"/>
                          </a:rPr>
                        </m:ctrlPr>
                      </m:sSupPr>
                      <m:e>
                        <m:acc>
                          <m:accPr>
                            <m:chr m:val="̇"/>
                            <m:ctrlPr>
                              <a:rPr lang="en-US" sz="2800" b="0" i="1" smtClean="0">
                                <a:latin typeface="Cambria Math" panose="02040503050406030204" pitchFamily="18" charset="0"/>
                                <a:ea typeface="Cambria Math" panose="02040503050406030204" pitchFamily="18" charset="0"/>
                                <a:cs typeface="Courier New" panose="02070309020205020404" pitchFamily="49" charset="0"/>
                              </a:rPr>
                            </m:ctrlPr>
                          </m:accPr>
                          <m:e>
                            <m:r>
                              <a:rPr lang="en-US" sz="2800" b="0" i="1" smtClean="0">
                                <a:latin typeface="Cambria Math" panose="02040503050406030204" pitchFamily="18" charset="0"/>
                                <a:ea typeface="Cambria Math" panose="02040503050406030204" pitchFamily="18" charset="0"/>
                                <a:cs typeface="Courier New" panose="02070309020205020404" pitchFamily="49" charset="0"/>
                              </a:rPr>
                              <m:t>𝑚</m:t>
                            </m:r>
                          </m:e>
                        </m:acc>
                      </m:e>
                      <m:sup>
                        <m:r>
                          <a:rPr lang="en-US" sz="2800" b="0" i="1" smtClean="0">
                            <a:latin typeface="Cambria Math" panose="02040503050406030204" pitchFamily="18" charset="0"/>
                            <a:ea typeface="Cambria Math" panose="02040503050406030204" pitchFamily="18" charset="0"/>
                            <a:cs typeface="Courier New" panose="02070309020205020404" pitchFamily="49" charset="0"/>
                          </a:rPr>
                          <m:t>−1</m:t>
                        </m:r>
                      </m:sup>
                    </m:sSup>
                  </m:oMath>
                </a14:m>
                <a:r>
                  <a:rPr lang="en-US" sz="2800" dirty="0">
                    <a:cs typeface="Courier New" panose="02070309020205020404" pitchFamily="49" charset="0"/>
                  </a:rPr>
                  <a:t> for </a:t>
                </a:r>
                <a14:m>
                  <m:oMath xmlns:m="http://schemas.openxmlformats.org/officeDocument/2006/math">
                    <m:acc>
                      <m:accPr>
                        <m:chr m:val="̇"/>
                        <m:ctrlPr>
                          <a:rPr lang="en-US" sz="2800" i="1" smtClean="0">
                            <a:latin typeface="Cambria Math" panose="02040503050406030204" pitchFamily="18" charset="0"/>
                            <a:cs typeface="Courier New" panose="02070309020205020404" pitchFamily="49" charset="0"/>
                          </a:rPr>
                        </m:ctrlPr>
                      </m:accPr>
                      <m:e>
                        <m:r>
                          <a:rPr lang="en-US" sz="2800" b="0" i="1" smtClean="0">
                            <a:latin typeface="Cambria Math" panose="02040503050406030204" pitchFamily="18" charset="0"/>
                            <a:cs typeface="Courier New" panose="02070309020205020404" pitchFamily="49" charset="0"/>
                          </a:rPr>
                          <m:t>𝑚</m:t>
                        </m:r>
                      </m:e>
                    </m:acc>
                    <m:r>
                      <a:rPr lang="en-US" sz="2800" i="1" smtClean="0">
                        <a:latin typeface="Cambria Math" panose="02040503050406030204" pitchFamily="18" charset="0"/>
                        <a:ea typeface="Cambria Math" panose="02040503050406030204" pitchFamily="18" charset="0"/>
                        <a:cs typeface="Courier New" panose="02070309020205020404" pitchFamily="49" charset="0"/>
                      </a:rPr>
                      <m:t>≫</m:t>
                    </m:r>
                    <m:r>
                      <a:rPr lang="en-US" sz="2800" b="0" i="1" smtClean="0">
                        <a:latin typeface="Cambria Math" panose="02040503050406030204" pitchFamily="18" charset="0"/>
                        <a:ea typeface="Cambria Math" panose="02040503050406030204" pitchFamily="18" charset="0"/>
                        <a:cs typeface="Courier New" panose="02070309020205020404" pitchFamily="49" charset="0"/>
                      </a:rPr>
                      <m:t>1</m:t>
                    </m:r>
                  </m:oMath>
                </a14:m>
                <a:r>
                  <a:rPr lang="en-US" sz="2800" dirty="0">
                    <a:cs typeface="Courier New" panose="02070309020205020404" pitchFamily="49" charset="0"/>
                  </a:rPr>
                  <a:t>) models</a:t>
                </a:r>
              </a:p>
              <a:p>
                <a:endParaRPr lang="en-US" dirty="0">
                  <a:cs typeface="Courier New" panose="02070309020205020404" pitchFamily="49" charset="0"/>
                </a:endParaRPr>
              </a:p>
              <a:p>
                <a:r>
                  <a:rPr lang="en-US" dirty="0">
                    <a:cs typeface="Courier New" panose="02070309020205020404" pitchFamily="49" charset="0"/>
                  </a:rPr>
                  <a:t>inside the photosphere we have an optically think + dense region</a:t>
                </a:r>
              </a:p>
              <a:p>
                <a:pPr lvl="1"/>
                <a14:m>
                  <m:oMath xmlns:m="http://schemas.openxmlformats.org/officeDocument/2006/math">
                    <m:sSub>
                      <m:sSubPr>
                        <m:ctrlPr>
                          <a:rPr lang="en-US" i="1" smtClean="0">
                            <a:latin typeface="Cambria Math" panose="02040503050406030204" pitchFamily="18" charset="0"/>
                            <a:cs typeface="Courier New" panose="02070309020205020404" pitchFamily="49" charset="0"/>
                          </a:rPr>
                        </m:ctrlPr>
                      </m:sSubPr>
                      <m:e>
                        <m:r>
                          <a:rPr lang="en-US" b="0" i="1" smtClean="0">
                            <a:latin typeface="Cambria Math" panose="02040503050406030204" pitchFamily="18" charset="0"/>
                            <a:cs typeface="Courier New" panose="02070309020205020404" pitchFamily="49" charset="0"/>
                          </a:rPr>
                          <m:t>𝐹</m:t>
                        </m:r>
                      </m:e>
                      <m:sub>
                        <m:r>
                          <a:rPr lang="en-US" i="1" smtClean="0">
                            <a:latin typeface="Cambria Math" panose="02040503050406030204" pitchFamily="18" charset="0"/>
                            <a:ea typeface="Cambria Math" panose="02040503050406030204" pitchFamily="18" charset="0"/>
                            <a:cs typeface="Courier New" panose="02070309020205020404" pitchFamily="49" charset="0"/>
                          </a:rPr>
                          <m:t>𝜈</m:t>
                        </m:r>
                      </m:sub>
                    </m:sSub>
                    <m:r>
                      <a:rPr lang="en-US" b="0" i="1" smtClean="0">
                        <a:latin typeface="Cambria Math" panose="02040503050406030204" pitchFamily="18" charset="0"/>
                        <a:cs typeface="Courier New" panose="02070309020205020404" pitchFamily="49" charset="0"/>
                      </a:rPr>
                      <m:t>= </m:t>
                    </m:r>
                    <m:sSub>
                      <m:sSubPr>
                        <m:ctrlPr>
                          <a:rPr lang="en-US" b="0" i="1" smtClean="0">
                            <a:latin typeface="Cambria Math" panose="02040503050406030204" pitchFamily="18" charset="0"/>
                            <a:cs typeface="Courier New" panose="02070309020205020404" pitchFamily="49" charset="0"/>
                          </a:rPr>
                        </m:ctrlPr>
                      </m:sSubPr>
                      <m:e>
                        <m:r>
                          <a:rPr lang="en-US" b="0" i="1" smtClean="0">
                            <a:latin typeface="Cambria Math" panose="02040503050406030204" pitchFamily="18" charset="0"/>
                            <a:cs typeface="Courier New" panose="02070309020205020404" pitchFamily="49" charset="0"/>
                          </a:rPr>
                          <m:t>− </m:t>
                        </m:r>
                        <m:r>
                          <a:rPr lang="en-US" b="0" i="1" smtClean="0">
                            <a:latin typeface="Cambria Math" panose="02040503050406030204" pitchFamily="18" charset="0"/>
                            <a:cs typeface="Courier New" panose="02070309020205020404" pitchFamily="49" charset="0"/>
                          </a:rPr>
                          <m:t>𝐹</m:t>
                        </m:r>
                      </m:e>
                      <m:sub>
                        <m:r>
                          <m:rPr>
                            <m:nor/>
                          </m:rPr>
                          <a:rPr lang="en-US" b="0" i="0" smtClean="0">
                            <a:latin typeface="Cambria Math" panose="02040503050406030204" pitchFamily="18" charset="0"/>
                            <a:cs typeface="Courier New" panose="02070309020205020404" pitchFamily="49" charset="0"/>
                          </a:rPr>
                          <m:t>diffusion</m:t>
                        </m:r>
                      </m:sub>
                    </m:sSub>
                    <m:r>
                      <a:rPr lang="en-US" b="0" i="1" smtClean="0">
                        <a:latin typeface="Cambria Math" panose="02040503050406030204" pitchFamily="18" charset="0"/>
                        <a:cs typeface="Courier New" panose="02070309020205020404" pitchFamily="49" charset="0"/>
                      </a:rPr>
                      <m:t>+</m:t>
                    </m:r>
                    <m:sSub>
                      <m:sSubPr>
                        <m:ctrlPr>
                          <a:rPr lang="en-US" b="0" i="1" smtClean="0">
                            <a:latin typeface="Cambria Math" panose="02040503050406030204" pitchFamily="18" charset="0"/>
                            <a:cs typeface="Courier New" panose="02070309020205020404" pitchFamily="49" charset="0"/>
                          </a:rPr>
                        </m:ctrlPr>
                      </m:sSubPr>
                      <m:e>
                        <m:r>
                          <a:rPr lang="en-US" b="0" i="1" smtClean="0">
                            <a:latin typeface="Cambria Math" panose="02040503050406030204" pitchFamily="18" charset="0"/>
                            <a:cs typeface="Courier New" panose="02070309020205020404" pitchFamily="49" charset="0"/>
                          </a:rPr>
                          <m:t>𝐹</m:t>
                        </m:r>
                      </m:e>
                      <m:sub>
                        <m:r>
                          <m:rPr>
                            <m:nor/>
                          </m:rPr>
                          <a:rPr lang="en-US" b="0" i="0" smtClean="0">
                            <a:latin typeface="Cambria Math" panose="02040503050406030204" pitchFamily="18" charset="0"/>
                            <a:cs typeface="Courier New" panose="02070309020205020404" pitchFamily="49" charset="0"/>
                          </a:rPr>
                          <m:t>advection</m:t>
                        </m:r>
                      </m:sub>
                    </m:sSub>
                  </m:oMath>
                </a14:m>
                <a:endParaRPr lang="en-US" dirty="0">
                  <a:cs typeface="Courier New" panose="02070309020205020404" pitchFamily="49" charset="0"/>
                </a:endParaRPr>
              </a:p>
              <a:p>
                <a:pPr lvl="1"/>
                <a:endParaRPr lang="en-US" dirty="0">
                  <a:cs typeface="Courier New" panose="02070309020205020404" pitchFamily="49" charset="0"/>
                </a:endParaRPr>
              </a:p>
              <a:p>
                <a:r>
                  <a:rPr lang="en-US" dirty="0">
                    <a:cs typeface="Courier New" panose="02070309020205020404" pitchFamily="49" charset="0"/>
                  </a:rPr>
                  <a:t>diffusion/advection  </a:t>
                </a:r>
                <a14:m>
                  <m:oMath xmlns:m="http://schemas.openxmlformats.org/officeDocument/2006/math">
                    <m:r>
                      <a:rPr lang="en-US" i="1" smtClean="0">
                        <a:latin typeface="Cambria Math" panose="02040503050406030204" pitchFamily="18" charset="0"/>
                        <a:ea typeface="Cambria Math" panose="02040503050406030204" pitchFamily="18" charset="0"/>
                        <a:cs typeface="Courier New" panose="02070309020205020404" pitchFamily="49" charset="0"/>
                      </a:rPr>
                      <m:t>≈</m:t>
                    </m:r>
                    <m:r>
                      <a:rPr lang="en-US" b="0" i="1" smtClean="0">
                        <a:latin typeface="Cambria Math" panose="02040503050406030204" pitchFamily="18" charset="0"/>
                        <a:ea typeface="Cambria Math" panose="02040503050406030204" pitchFamily="18" charset="0"/>
                        <a:cs typeface="Courier New" panose="02070309020205020404" pitchFamily="49" charset="0"/>
                      </a:rPr>
                      <m:t> </m:t>
                    </m:r>
                    <m:f>
                      <m:fPr>
                        <m:ctrlPr>
                          <a:rPr lang="en-US" b="0" i="1" smtClean="0">
                            <a:latin typeface="Cambria Math" panose="02040503050406030204" pitchFamily="18" charset="0"/>
                            <a:ea typeface="Cambria Math" panose="02040503050406030204" pitchFamily="18" charset="0"/>
                            <a:cs typeface="Courier New" panose="02070309020205020404" pitchFamily="49" charset="0"/>
                          </a:rPr>
                        </m:ctrlPr>
                      </m:fPr>
                      <m:num>
                        <m:r>
                          <a:rPr lang="en-US" b="0" i="1" smtClean="0">
                            <a:latin typeface="Cambria Math" panose="02040503050406030204" pitchFamily="18" charset="0"/>
                            <a:ea typeface="Cambria Math" panose="02040503050406030204" pitchFamily="18" charset="0"/>
                            <a:cs typeface="Courier New" panose="02070309020205020404" pitchFamily="49" charset="0"/>
                          </a:rPr>
                          <m:t>𝑟</m:t>
                        </m:r>
                      </m:num>
                      <m:den>
                        <m:sSub>
                          <m:sSubPr>
                            <m:ctrlPr>
                              <a:rPr lang="en-US" b="0" i="1" smtClean="0">
                                <a:latin typeface="Cambria Math" panose="02040503050406030204" pitchFamily="18" charset="0"/>
                                <a:ea typeface="Cambria Math" panose="02040503050406030204" pitchFamily="18" charset="0"/>
                                <a:cs typeface="Courier New" panose="02070309020205020404" pitchFamily="49" charset="0"/>
                              </a:rPr>
                            </m:ctrlPr>
                          </m:sSubPr>
                          <m:e>
                            <m:r>
                              <a:rPr lang="en-US" b="0" i="1" smtClean="0">
                                <a:latin typeface="Cambria Math" panose="02040503050406030204" pitchFamily="18" charset="0"/>
                                <a:ea typeface="Cambria Math" panose="02040503050406030204" pitchFamily="18" charset="0"/>
                                <a:cs typeface="Courier New" panose="02070309020205020404" pitchFamily="49" charset="0"/>
                              </a:rPr>
                              <m:t>𝑅</m:t>
                            </m:r>
                          </m:e>
                          <m:sub>
                            <m:r>
                              <a:rPr lang="en-US" b="0" i="1" smtClean="0">
                                <a:latin typeface="Cambria Math" panose="02040503050406030204" pitchFamily="18" charset="0"/>
                                <a:ea typeface="Cambria Math" panose="02040503050406030204" pitchFamily="18" charset="0"/>
                                <a:cs typeface="Courier New" panose="02070309020205020404" pitchFamily="49" charset="0"/>
                              </a:rPr>
                              <m:t>𝑡𝑟</m:t>
                            </m:r>
                          </m:sub>
                        </m:sSub>
                      </m:den>
                    </m:f>
                  </m:oMath>
                </a14:m>
                <a:r>
                  <a:rPr lang="en-US" dirty="0">
                    <a:cs typeface="Courier New" panose="02070309020205020404" pitchFamily="49" charset="0"/>
                  </a:rPr>
                  <a:t> </a:t>
                </a:r>
              </a:p>
              <a:p>
                <a:endParaRPr lang="en-US" dirty="0">
                  <a:cs typeface="Courier New" panose="02070309020205020404" pitchFamily="49" charset="0"/>
                </a:endParaRPr>
              </a:p>
              <a:p>
                <a:r>
                  <a:rPr lang="en-US" dirty="0">
                    <a:cs typeface="Courier New" panose="02070309020205020404" pitchFamily="49" charset="0"/>
                  </a:rPr>
                  <a:t>advection dominates </a:t>
                </a:r>
                <a14:m>
                  <m:oMath xmlns:m="http://schemas.openxmlformats.org/officeDocument/2006/math">
                    <m:r>
                      <a:rPr lang="en-US" b="0" i="1" smtClean="0">
                        <a:latin typeface="Cambria Math" panose="02040503050406030204" pitchFamily="18" charset="0"/>
                        <a:cs typeface="Courier New" panose="02070309020205020404" pitchFamily="49" charset="0"/>
                      </a:rPr>
                      <m:t>𝑟</m:t>
                    </m:r>
                    <m:r>
                      <a:rPr lang="en-US" b="0" i="1" smtClean="0">
                        <a:latin typeface="Cambria Math" panose="02040503050406030204" pitchFamily="18" charset="0"/>
                        <a:ea typeface="Cambria Math" panose="02040503050406030204" pitchFamily="18" charset="0"/>
                        <a:cs typeface="Courier New" panose="02070309020205020404" pitchFamily="49" charset="0"/>
                      </a:rPr>
                      <m:t>&lt;</m:t>
                    </m:r>
                    <m:sSub>
                      <m:sSubPr>
                        <m:ctrlPr>
                          <a:rPr lang="en-US" b="0" i="1" smtClean="0">
                            <a:latin typeface="Cambria Math" panose="02040503050406030204" pitchFamily="18" charset="0"/>
                            <a:ea typeface="Cambria Math" panose="02040503050406030204" pitchFamily="18" charset="0"/>
                            <a:cs typeface="Courier New" panose="02070309020205020404" pitchFamily="49" charset="0"/>
                          </a:rPr>
                        </m:ctrlPr>
                      </m:sSubPr>
                      <m:e>
                        <m:r>
                          <a:rPr lang="en-US" b="0" i="1" smtClean="0">
                            <a:latin typeface="Cambria Math" panose="02040503050406030204" pitchFamily="18" charset="0"/>
                            <a:ea typeface="Cambria Math" panose="02040503050406030204" pitchFamily="18" charset="0"/>
                            <a:cs typeface="Courier New" panose="02070309020205020404" pitchFamily="49" charset="0"/>
                          </a:rPr>
                          <m:t>𝑅</m:t>
                        </m:r>
                      </m:e>
                      <m:sub>
                        <m:r>
                          <a:rPr lang="en-US" b="0" i="1" smtClean="0">
                            <a:latin typeface="Cambria Math" panose="02040503050406030204" pitchFamily="18" charset="0"/>
                            <a:ea typeface="Cambria Math" panose="02040503050406030204" pitchFamily="18" charset="0"/>
                            <a:cs typeface="Courier New" panose="02070309020205020404" pitchFamily="49" charset="0"/>
                          </a:rPr>
                          <m:t>𝑡𝑟</m:t>
                        </m:r>
                      </m:sub>
                    </m:sSub>
                  </m:oMath>
                </a14:m>
                <a:endParaRPr lang="en-US" dirty="0">
                  <a:cs typeface="Courier New" panose="02070309020205020404" pitchFamily="49" charset="0"/>
                </a:endParaRPr>
              </a:p>
              <a:p>
                <a:pPr lvl="1"/>
                <a:endParaRPr lang="en-US" sz="2200" dirty="0">
                  <a:cs typeface="Courier New" panose="02070309020205020404" pitchFamily="49" charset="0"/>
                </a:endParaRPr>
              </a:p>
              <a:p>
                <a:pPr lvl="1"/>
                <a:endParaRPr lang="en-US" sz="2200" dirty="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pPr lvl="1"/>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B4D986D7-30E8-B923-19BF-31DCEC969B0A}"/>
                  </a:ext>
                </a:extLst>
              </p:cNvPr>
              <p:cNvSpPr>
                <a:spLocks noGrp="1" noRot="1" noChangeAspect="1" noMove="1" noResize="1" noEditPoints="1" noAdjustHandles="1" noChangeArrowheads="1" noChangeShapeType="1" noTextEdit="1"/>
              </p:cNvSpPr>
              <p:nvPr>
                <p:ph idx="1"/>
              </p:nvPr>
            </p:nvSpPr>
            <p:spPr>
              <a:xfrm>
                <a:off x="838201" y="1825625"/>
                <a:ext cx="5562599" cy="4521387"/>
              </a:xfrm>
              <a:blipFill>
                <a:blip r:embed="rId4"/>
                <a:stretch>
                  <a:fillRect l="-1822" t="-3361" r="-1822"/>
                </a:stretch>
              </a:blipFill>
            </p:spPr>
            <p:txBody>
              <a:bodyPr/>
              <a:lstStyle/>
              <a:p>
                <a:r>
                  <a:rPr lang="en-US">
                    <a:noFill/>
                  </a:rPr>
                  <a:t> </a:t>
                </a:r>
              </a:p>
            </p:txBody>
          </p:sp>
        </mc:Fallback>
      </mc:AlternateContent>
    </p:spTree>
    <p:extLst>
      <p:ext uri="{BB962C8B-B14F-4D97-AF65-F5344CB8AC3E}">
        <p14:creationId xmlns:p14="http://schemas.microsoft.com/office/powerpoint/2010/main" val="3533471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FFF"/>
        </a:solidFill>
        <a:effectLst/>
      </p:bgPr>
    </p:bg>
    <p:spTree>
      <p:nvGrpSpPr>
        <p:cNvPr id="1" name="">
          <a:extLst>
            <a:ext uri="{FF2B5EF4-FFF2-40B4-BE49-F238E27FC236}">
              <a16:creationId xmlns:a16="http://schemas.microsoft.com/office/drawing/2014/main" id="{68F3074F-5354-D6E4-DEDF-C75F65C090A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21608B6-7DD2-0F53-F2D5-D751490EC68E}"/>
                  </a:ext>
                </a:extLst>
              </p:cNvPr>
              <p:cNvSpPr>
                <a:spLocks noGrp="1"/>
              </p:cNvSpPr>
              <p:nvPr>
                <p:ph type="title"/>
              </p:nvPr>
            </p:nvSpPr>
            <p:spPr/>
            <p:txBody>
              <a:bodyPr/>
              <a:lstStyle/>
              <a:p>
                <a:r>
                  <a:rPr lang="en-US" b="1" dirty="0"/>
                  <a:t>Results: Ordinary Stellar Remnant BH </a:t>
                </a:r>
                <a:r>
                  <a:rPr lang="en-US" sz="3200" b="1" dirty="0"/>
                  <a:t>(</a:t>
                </a:r>
                <a14:m>
                  <m:oMath xmlns:m="http://schemas.openxmlformats.org/officeDocument/2006/math">
                    <m:r>
                      <a:rPr lang="en-US" sz="2000" b="1" i="1" smtClean="0">
                        <a:latin typeface="Cambria Math" panose="02040503050406030204" pitchFamily="18" charset="0"/>
                      </a:rPr>
                      <m:t>𝟏𝟎𝟎</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𝑴</m:t>
                        </m:r>
                      </m:e>
                      <m:sub>
                        <m:r>
                          <a:rPr lang="en-US" sz="2000" b="1" i="1" smtClean="0">
                            <a:latin typeface="Cambria Math" panose="02040503050406030204" pitchFamily="18" charset="0"/>
                            <a:ea typeface="Cambria Math" panose="02040503050406030204" pitchFamily="18" charset="0"/>
                          </a:rPr>
                          <m:t>⨀</m:t>
                        </m:r>
                      </m:sub>
                    </m:sSub>
                  </m:oMath>
                </a14:m>
                <a:r>
                  <a:rPr lang="en-US" sz="3200" b="1" dirty="0"/>
                  <a:t>)</a:t>
                </a:r>
                <a:endParaRPr lang="en-US" b="1" dirty="0"/>
              </a:p>
            </p:txBody>
          </p:sp>
        </mc:Choice>
        <mc:Fallback xmlns="">
          <p:sp>
            <p:nvSpPr>
              <p:cNvPr id="2" name="Title 1">
                <a:extLst>
                  <a:ext uri="{FF2B5EF4-FFF2-40B4-BE49-F238E27FC236}">
                    <a16:creationId xmlns:a16="http://schemas.microsoft.com/office/drawing/2014/main" id="{A21608B6-7DD2-0F53-F2D5-D751490EC68E}"/>
                  </a:ext>
                </a:extLst>
              </p:cNvPr>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E4D7CB75-F31E-1DB8-2078-300C7DAB1886}"/>
              </a:ext>
            </a:extLst>
          </p:cNvPr>
          <p:cNvSpPr txBox="1">
            <a:spLocks/>
          </p:cNvSpPr>
          <p:nvPr/>
        </p:nvSpPr>
        <p:spPr>
          <a:xfrm>
            <a:off x="838201" y="1825625"/>
            <a:ext cx="48910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p:pic>
        <p:nvPicPr>
          <p:cNvPr id="4" name="Picture 3" descr="A graph of a graph&#10;&#10;AI-generated content may be incorrect.">
            <a:extLst>
              <a:ext uri="{FF2B5EF4-FFF2-40B4-BE49-F238E27FC236}">
                <a16:creationId xmlns:a16="http://schemas.microsoft.com/office/drawing/2014/main" id="{28DC9274-3ADD-18D9-83F4-013F39AB66C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29288" y="1979202"/>
            <a:ext cx="5775326" cy="4044183"/>
          </a:xfrm>
          <a:prstGeom prst="rect">
            <a:avLst/>
          </a:prstGeom>
        </p:spPr>
      </p:pic>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A972FBD2-234C-E619-2F30-6EF020D48A99}"/>
                  </a:ext>
                </a:extLst>
              </p:cNvPr>
              <p:cNvSpPr>
                <a:spLocks noGrp="1"/>
              </p:cNvSpPr>
              <p:nvPr>
                <p:ph idx="1"/>
              </p:nvPr>
            </p:nvSpPr>
            <p:spPr>
              <a:xfrm>
                <a:off x="838201" y="1825625"/>
                <a:ext cx="5257799" cy="4521387"/>
              </a:xfrm>
            </p:spPr>
            <p:txBody>
              <a:bodyPr>
                <a:normAutofit/>
              </a:bodyPr>
              <a:lstStyle/>
              <a:p>
                <a14:m>
                  <m:oMath xmlns:m="http://schemas.openxmlformats.org/officeDocument/2006/math">
                    <m:sSub>
                      <m:sSubPr>
                        <m:ctrlPr>
                          <a:rPr lang="en-US" sz="2600" i="1" smtClean="0">
                            <a:latin typeface="Cambria Math" panose="02040503050406030204" pitchFamily="18" charset="0"/>
                            <a:cs typeface="Courier New" panose="02070309020205020404" pitchFamily="49" charset="0"/>
                          </a:rPr>
                        </m:ctrlPr>
                      </m:sSubPr>
                      <m:e>
                        <m:r>
                          <a:rPr lang="en-US" sz="2600" b="0" i="1" smtClean="0">
                            <a:latin typeface="Cambria Math" panose="02040503050406030204" pitchFamily="18" charset="0"/>
                            <a:cs typeface="Courier New" panose="02070309020205020404" pitchFamily="49" charset="0"/>
                          </a:rPr>
                          <m:t>𝑛</m:t>
                        </m:r>
                      </m:e>
                      <m:sub>
                        <m:r>
                          <a:rPr lang="en-US" sz="2600" i="1" smtClean="0">
                            <a:latin typeface="Cambria Math" panose="02040503050406030204" pitchFamily="18" charset="0"/>
                            <a:ea typeface="Cambria Math" panose="02040503050406030204" pitchFamily="18" charset="0"/>
                            <a:cs typeface="Courier New" panose="02070309020205020404" pitchFamily="49" charset="0"/>
                          </a:rPr>
                          <m:t>∞</m:t>
                        </m:r>
                      </m:sub>
                    </m:sSub>
                    <m:r>
                      <a:rPr lang="en-US" sz="2600" b="0" i="1" smtClean="0">
                        <a:latin typeface="Cambria Math" panose="02040503050406030204" pitchFamily="18" charset="0"/>
                        <a:cs typeface="Courier New" panose="02070309020205020404" pitchFamily="49" charset="0"/>
                      </a:rPr>
                      <m:t>=</m:t>
                    </m:r>
                    <m:sSup>
                      <m:sSupPr>
                        <m:ctrlPr>
                          <a:rPr lang="en-US" sz="2600" b="0" i="1" smtClean="0">
                            <a:latin typeface="Cambria Math" panose="02040503050406030204" pitchFamily="18" charset="0"/>
                            <a:cs typeface="Courier New" panose="02070309020205020404" pitchFamily="49" charset="0"/>
                          </a:rPr>
                        </m:ctrlPr>
                      </m:sSupPr>
                      <m:e>
                        <m:r>
                          <a:rPr lang="en-US" sz="2600" b="0" i="1" smtClean="0">
                            <a:latin typeface="Cambria Math" panose="02040503050406030204" pitchFamily="18" charset="0"/>
                            <a:cs typeface="Courier New" panose="02070309020205020404" pitchFamily="49" charset="0"/>
                          </a:rPr>
                          <m:t>10</m:t>
                        </m:r>
                      </m:e>
                      <m:sup>
                        <m:r>
                          <a:rPr lang="en-US" sz="2600" b="0" i="1" smtClean="0">
                            <a:latin typeface="Cambria Math" panose="02040503050406030204" pitchFamily="18" charset="0"/>
                            <a:cs typeface="Courier New" panose="02070309020205020404" pitchFamily="49" charset="0"/>
                          </a:rPr>
                          <m:t>5</m:t>
                        </m:r>
                      </m:sup>
                    </m:sSup>
                    <m:sSup>
                      <m:sSupPr>
                        <m:ctrlPr>
                          <a:rPr lang="en-US" sz="2600" b="0" i="1" smtClean="0">
                            <a:latin typeface="Cambria Math" panose="02040503050406030204" pitchFamily="18" charset="0"/>
                            <a:cs typeface="Courier New" panose="02070309020205020404" pitchFamily="49" charset="0"/>
                          </a:rPr>
                        </m:ctrlPr>
                      </m:sSupPr>
                      <m:e>
                        <m:r>
                          <m:rPr>
                            <m:nor/>
                          </m:rPr>
                          <a:rPr lang="en-US" sz="2600" b="0" i="0" smtClean="0">
                            <a:latin typeface="Cambria Math" panose="02040503050406030204" pitchFamily="18" charset="0"/>
                            <a:cs typeface="Courier New" panose="02070309020205020404" pitchFamily="49" charset="0"/>
                          </a:rPr>
                          <m:t>cm</m:t>
                        </m:r>
                      </m:e>
                      <m:sup>
                        <m:r>
                          <a:rPr lang="en-US" sz="2600" b="0" i="1" smtClean="0">
                            <a:latin typeface="Cambria Math" panose="02040503050406030204" pitchFamily="18" charset="0"/>
                            <a:cs typeface="Courier New" panose="02070309020205020404" pitchFamily="49" charset="0"/>
                          </a:rPr>
                          <m:t>−3</m:t>
                        </m:r>
                      </m:sup>
                    </m:sSup>
                  </m:oMath>
                </a14:m>
                <a:r>
                  <a:rPr lang="en-US" sz="2600" dirty="0">
                    <a:cs typeface="Courier New" panose="02070309020205020404" pitchFamily="49" charset="0"/>
                  </a:rPr>
                  <a:t>, </a:t>
                </a:r>
                <a14:m>
                  <m:oMath xmlns:m="http://schemas.openxmlformats.org/officeDocument/2006/math">
                    <m:sSub>
                      <m:sSubPr>
                        <m:ctrlPr>
                          <a:rPr lang="en-US" sz="2600" i="1" smtClean="0">
                            <a:latin typeface="Cambria Math" panose="02040503050406030204" pitchFamily="18" charset="0"/>
                            <a:cs typeface="Courier New" panose="02070309020205020404" pitchFamily="49" charset="0"/>
                          </a:rPr>
                        </m:ctrlPr>
                      </m:sSubPr>
                      <m:e>
                        <m:r>
                          <a:rPr lang="en-US" sz="2600" b="0" i="1" smtClean="0">
                            <a:latin typeface="Cambria Math" panose="02040503050406030204" pitchFamily="18" charset="0"/>
                            <a:cs typeface="Courier New" panose="02070309020205020404" pitchFamily="49" charset="0"/>
                          </a:rPr>
                          <m:t>𝑇</m:t>
                        </m:r>
                      </m:e>
                      <m:sub>
                        <m:r>
                          <a:rPr lang="en-US" sz="2600" i="1" smtClean="0">
                            <a:latin typeface="Cambria Math" panose="02040503050406030204" pitchFamily="18" charset="0"/>
                            <a:ea typeface="Cambria Math" panose="02040503050406030204" pitchFamily="18" charset="0"/>
                            <a:cs typeface="Courier New" panose="02070309020205020404" pitchFamily="49" charset="0"/>
                          </a:rPr>
                          <m:t>∞</m:t>
                        </m:r>
                      </m:sub>
                    </m:sSub>
                    <m:r>
                      <a:rPr lang="en-US" sz="2600" b="0" i="1" smtClean="0">
                        <a:latin typeface="Cambria Math" panose="02040503050406030204" pitchFamily="18" charset="0"/>
                        <a:cs typeface="Courier New" panose="02070309020205020404" pitchFamily="49" charset="0"/>
                      </a:rPr>
                      <m:t>=</m:t>
                    </m:r>
                    <m:sSup>
                      <m:sSupPr>
                        <m:ctrlPr>
                          <a:rPr lang="en-US" sz="2600" b="0" i="1" smtClean="0">
                            <a:latin typeface="Cambria Math" panose="02040503050406030204" pitchFamily="18" charset="0"/>
                            <a:cs typeface="Courier New" panose="02070309020205020404" pitchFamily="49" charset="0"/>
                          </a:rPr>
                        </m:ctrlPr>
                      </m:sSupPr>
                      <m:e>
                        <m:r>
                          <a:rPr lang="en-US" sz="2600" b="0" i="1" smtClean="0">
                            <a:latin typeface="Cambria Math" panose="02040503050406030204" pitchFamily="18" charset="0"/>
                            <a:cs typeface="Courier New" panose="02070309020205020404" pitchFamily="49" charset="0"/>
                          </a:rPr>
                          <m:t>10</m:t>
                        </m:r>
                      </m:e>
                      <m:sup>
                        <m:r>
                          <a:rPr lang="en-US" sz="2600" b="0" i="1" smtClean="0">
                            <a:latin typeface="Cambria Math" panose="02040503050406030204" pitchFamily="18" charset="0"/>
                            <a:cs typeface="Courier New" panose="02070309020205020404" pitchFamily="49" charset="0"/>
                          </a:rPr>
                          <m:t>4</m:t>
                        </m:r>
                      </m:sup>
                    </m:sSup>
                    <m:r>
                      <m:rPr>
                        <m:nor/>
                      </m:rPr>
                      <a:rPr lang="en-US" sz="2600" b="0" i="0" smtClean="0">
                        <a:latin typeface="Cambria Math" panose="02040503050406030204" pitchFamily="18" charset="0"/>
                        <a:cs typeface="Courier New" panose="02070309020205020404" pitchFamily="49" charset="0"/>
                      </a:rPr>
                      <m:t>K</m:t>
                    </m:r>
                  </m:oMath>
                </a14:m>
                <a:r>
                  <a:rPr lang="en-US" sz="2600" dirty="0">
                    <a:cs typeface="Courier New" panose="02070309020205020404" pitchFamily="49" charset="0"/>
                  </a:rPr>
                  <a:t>, </a:t>
                </a:r>
                <a14:m>
                  <m:oMath xmlns:m="http://schemas.openxmlformats.org/officeDocument/2006/math">
                    <m:r>
                      <a:rPr lang="en-US" sz="2600" b="0" i="1" smtClean="0">
                        <a:latin typeface="Cambria Math" panose="02040503050406030204" pitchFamily="18" charset="0"/>
                        <a:cs typeface="Courier New" panose="02070309020205020404" pitchFamily="49" charset="0"/>
                      </a:rPr>
                      <m:t>𝑣</m:t>
                    </m:r>
                    <m:r>
                      <a:rPr lang="en-US" sz="2600" b="0" i="1" smtClean="0">
                        <a:latin typeface="Cambria Math" panose="02040503050406030204" pitchFamily="18" charset="0"/>
                        <a:cs typeface="Courier New" panose="02070309020205020404" pitchFamily="49" charset="0"/>
                      </a:rPr>
                      <m:t>=0</m:t>
                    </m:r>
                  </m:oMath>
                </a14:m>
                <a:endParaRPr lang="en-US" sz="2600" dirty="0">
                  <a:cs typeface="Courier New" panose="02070309020205020404" pitchFamily="49" charset="0"/>
                </a:endParaRPr>
              </a:p>
              <a:p>
                <a:endParaRPr lang="en-US" sz="2600" dirty="0">
                  <a:cs typeface="Courier New" panose="02070309020205020404" pitchFamily="49" charset="0"/>
                </a:endParaRPr>
              </a:p>
              <a:p>
                <a:r>
                  <a:rPr lang="en-US" sz="2800" dirty="0">
                    <a:cs typeface="Courier New" panose="02070309020205020404" pitchFamily="49" charset="0"/>
                  </a:rPr>
                  <a:t>episodic accretion</a:t>
                </a:r>
                <a:endParaRPr lang="en-US" sz="2600" i="1" dirty="0">
                  <a:latin typeface="Cambria Math" panose="02040503050406030204" pitchFamily="18" charset="0"/>
                  <a:cs typeface="Courier New" panose="02070309020205020404" pitchFamily="49" charset="0"/>
                </a:endParaRPr>
              </a:p>
              <a:p>
                <a:pPr lvl="1"/>
                <a14:m>
                  <m:oMath xmlns:m="http://schemas.openxmlformats.org/officeDocument/2006/math">
                    <m:acc>
                      <m:accPr>
                        <m:chr m:val="̇"/>
                        <m:ctrlPr>
                          <a:rPr lang="en-US" sz="2200" i="1" smtClean="0">
                            <a:latin typeface="Cambria Math" panose="02040503050406030204" pitchFamily="18" charset="0"/>
                            <a:cs typeface="Courier New" panose="02070309020205020404" pitchFamily="49" charset="0"/>
                          </a:rPr>
                        </m:ctrlPr>
                      </m:accPr>
                      <m:e>
                        <m:r>
                          <a:rPr lang="en-US" sz="2200" b="0" i="1" smtClean="0">
                            <a:latin typeface="Cambria Math" panose="02040503050406030204" pitchFamily="18" charset="0"/>
                            <a:cs typeface="Courier New" panose="02070309020205020404" pitchFamily="49" charset="0"/>
                          </a:rPr>
                          <m:t>𝑚</m:t>
                        </m:r>
                      </m:e>
                    </m:acc>
                    <m:r>
                      <a:rPr lang="en-US" sz="2200" b="0" i="1" smtClean="0">
                        <a:latin typeface="Cambria Math" panose="02040503050406030204" pitchFamily="18" charset="0"/>
                        <a:cs typeface="Courier New" panose="02070309020205020404" pitchFamily="49" charset="0"/>
                      </a:rPr>
                      <m:t>&gt;</m:t>
                    </m:r>
                    <m:sSub>
                      <m:sSubPr>
                        <m:ctrlPr>
                          <a:rPr lang="en-US" sz="2200" b="0" i="1" smtClean="0">
                            <a:latin typeface="Cambria Math" panose="02040503050406030204" pitchFamily="18" charset="0"/>
                            <a:cs typeface="Courier New" panose="02070309020205020404" pitchFamily="49" charset="0"/>
                          </a:rPr>
                        </m:ctrlPr>
                      </m:sSubPr>
                      <m:e>
                        <m:acc>
                          <m:accPr>
                            <m:chr m:val="̇"/>
                            <m:ctrlPr>
                              <a:rPr lang="en-US" sz="2200" b="0" i="1" smtClean="0">
                                <a:latin typeface="Cambria Math" panose="02040503050406030204" pitchFamily="18" charset="0"/>
                                <a:cs typeface="Courier New" panose="02070309020205020404" pitchFamily="49" charset="0"/>
                              </a:rPr>
                            </m:ctrlPr>
                          </m:accPr>
                          <m:e>
                            <m:r>
                              <a:rPr lang="en-US" sz="2200" b="0" i="1" smtClean="0">
                                <a:latin typeface="Cambria Math" panose="02040503050406030204" pitchFamily="18" charset="0"/>
                                <a:cs typeface="Courier New" panose="02070309020205020404" pitchFamily="49" charset="0"/>
                              </a:rPr>
                              <m:t>𝑀</m:t>
                            </m:r>
                          </m:e>
                        </m:acc>
                      </m:e>
                      <m:sub>
                        <m:r>
                          <a:rPr lang="en-US" sz="2200" b="0" i="1" smtClean="0">
                            <a:latin typeface="Cambria Math" panose="02040503050406030204" pitchFamily="18" charset="0"/>
                            <a:cs typeface="Courier New" panose="02070309020205020404" pitchFamily="49" charset="0"/>
                          </a:rPr>
                          <m:t>𝐸𝑑𝑑</m:t>
                        </m:r>
                      </m:sub>
                    </m:sSub>
                  </m:oMath>
                </a14:m>
                <a:r>
                  <a:rPr lang="en-US" sz="2200" dirty="0">
                    <a:cs typeface="Courier New" panose="02070309020205020404" pitchFamily="49" charset="0"/>
                  </a:rPr>
                  <a:t> for burst phases</a:t>
                </a:r>
              </a:p>
              <a:p>
                <a:pPr lvl="1"/>
                <a14:m>
                  <m:oMath xmlns:m="http://schemas.openxmlformats.org/officeDocument/2006/math">
                    <m:acc>
                      <m:accPr>
                        <m:chr m:val="̇"/>
                        <m:ctrlPr>
                          <a:rPr lang="en-US" sz="2200" i="1" smtClean="0">
                            <a:latin typeface="Cambria Math" panose="02040503050406030204" pitchFamily="18" charset="0"/>
                            <a:cs typeface="Courier New" panose="02070309020205020404" pitchFamily="49" charset="0"/>
                          </a:rPr>
                        </m:ctrlPr>
                      </m:accPr>
                      <m:e>
                        <m:r>
                          <a:rPr lang="en-US" sz="2200" b="0" i="1" smtClean="0">
                            <a:latin typeface="Cambria Math" panose="02040503050406030204" pitchFamily="18" charset="0"/>
                            <a:cs typeface="Courier New" panose="02070309020205020404" pitchFamily="49" charset="0"/>
                          </a:rPr>
                          <m:t>𝑚</m:t>
                        </m:r>
                      </m:e>
                    </m:acc>
                    <m:r>
                      <a:rPr lang="en-US" sz="2200" i="1">
                        <a:latin typeface="Cambria Math" panose="02040503050406030204" pitchFamily="18" charset="0"/>
                        <a:ea typeface="Cambria Math" panose="02040503050406030204" pitchFamily="18" charset="0"/>
                        <a:cs typeface="Courier New" panose="02070309020205020404" pitchFamily="49" charset="0"/>
                      </a:rPr>
                      <m:t>~</m:t>
                    </m:r>
                    <m:sSub>
                      <m:sSubPr>
                        <m:ctrlPr>
                          <a:rPr lang="en-US" sz="2200" b="0" i="1" smtClean="0">
                            <a:latin typeface="Cambria Math" panose="02040503050406030204" pitchFamily="18" charset="0"/>
                            <a:cs typeface="Courier New" panose="02070309020205020404" pitchFamily="49" charset="0"/>
                          </a:rPr>
                        </m:ctrlPr>
                      </m:sSubPr>
                      <m:e>
                        <m:acc>
                          <m:accPr>
                            <m:chr m:val="̇"/>
                            <m:ctrlPr>
                              <a:rPr lang="en-US" sz="2200" b="0" i="1" smtClean="0">
                                <a:latin typeface="Cambria Math" panose="02040503050406030204" pitchFamily="18" charset="0"/>
                                <a:cs typeface="Courier New" panose="02070309020205020404" pitchFamily="49" charset="0"/>
                              </a:rPr>
                            </m:ctrlPr>
                          </m:accPr>
                          <m:e>
                            <m:r>
                              <a:rPr lang="en-US" sz="2200" b="0" i="1" smtClean="0">
                                <a:latin typeface="Cambria Math" panose="02040503050406030204" pitchFamily="18" charset="0"/>
                                <a:cs typeface="Courier New" panose="02070309020205020404" pitchFamily="49" charset="0"/>
                              </a:rPr>
                              <m:t>𝑀</m:t>
                            </m:r>
                          </m:e>
                        </m:acc>
                      </m:e>
                      <m:sub>
                        <m:r>
                          <a:rPr lang="en-US" sz="2200" b="0" i="1" smtClean="0">
                            <a:latin typeface="Cambria Math" panose="02040503050406030204" pitchFamily="18" charset="0"/>
                            <a:cs typeface="Courier New" panose="02070309020205020404" pitchFamily="49" charset="0"/>
                          </a:rPr>
                          <m:t>𝐸𝑑𝑑</m:t>
                        </m:r>
                      </m:sub>
                    </m:sSub>
                  </m:oMath>
                </a14:m>
                <a:r>
                  <a:rPr lang="en-US" sz="2200" dirty="0">
                    <a:cs typeface="Courier New" panose="02070309020205020404" pitchFamily="49" charset="0"/>
                  </a:rPr>
                  <a:t> for long term average</a:t>
                </a:r>
              </a:p>
              <a:p>
                <a:pPr lvl="1"/>
                <a:endParaRPr lang="en-US" sz="2200" dirty="0">
                  <a:cs typeface="Courier New" panose="02070309020205020404" pitchFamily="49" charset="0"/>
                </a:endParaRPr>
              </a:p>
              <a:p>
                <a:r>
                  <a:rPr lang="en-US" sz="2600" dirty="0">
                    <a:cs typeface="Courier New" panose="02070309020205020404" pitchFamily="49" charset="0"/>
                  </a:rPr>
                  <a:t>trapping model has greater </a:t>
                </a:r>
                <a14:m>
                  <m:oMath xmlns:m="http://schemas.openxmlformats.org/officeDocument/2006/math">
                    <m:acc>
                      <m:accPr>
                        <m:chr m:val="̇"/>
                        <m:ctrlPr>
                          <a:rPr lang="en-US" sz="2800" i="1" smtClean="0">
                            <a:latin typeface="Cambria Math" panose="02040503050406030204" pitchFamily="18" charset="0"/>
                            <a:cs typeface="Courier New" panose="02070309020205020404" pitchFamily="49" charset="0"/>
                          </a:rPr>
                        </m:ctrlPr>
                      </m:accPr>
                      <m:e>
                        <m:r>
                          <a:rPr lang="en-US" sz="2800" b="0" i="1" smtClean="0">
                            <a:latin typeface="Cambria Math" panose="02040503050406030204" pitchFamily="18" charset="0"/>
                            <a:cs typeface="Courier New" panose="02070309020205020404" pitchFamily="49" charset="0"/>
                          </a:rPr>
                          <m:t>𝑚</m:t>
                        </m:r>
                      </m:e>
                    </m:acc>
                  </m:oMath>
                </a14:m>
                <a:r>
                  <a:rPr lang="en-US" sz="2600" dirty="0">
                    <a:cs typeface="Courier New" panose="02070309020205020404" pitchFamily="49" charset="0"/>
                  </a:rPr>
                  <a:t> because radiation pressure is less efficient</a:t>
                </a:r>
              </a:p>
              <a:p>
                <a:pPr lvl="1"/>
                <a:r>
                  <a:rPr lang="en-US" dirty="0">
                    <a:cs typeface="Courier New" panose="02070309020205020404" pitchFamily="49" charset="0"/>
                  </a:rPr>
                  <a:t>H II region surpasses Bondi radius</a:t>
                </a:r>
              </a:p>
              <a:p>
                <a:pPr lvl="1"/>
                <a:endParaRPr lang="en-US" sz="2200" dirty="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pPr lvl="1"/>
                <a:endParaRPr lang="en-US" dirty="0"/>
              </a:p>
              <a:p>
                <a:endParaRPr lang="en-US" dirty="0"/>
              </a:p>
              <a:p>
                <a:endParaRPr lang="en-US" dirty="0"/>
              </a:p>
              <a:p>
                <a:endParaRPr lang="en-US" dirty="0"/>
              </a:p>
            </p:txBody>
          </p:sp>
        </mc:Choice>
        <mc:Fallback>
          <p:sp>
            <p:nvSpPr>
              <p:cNvPr id="5" name="Content Placeholder 2">
                <a:extLst>
                  <a:ext uri="{FF2B5EF4-FFF2-40B4-BE49-F238E27FC236}">
                    <a16:creationId xmlns:a16="http://schemas.microsoft.com/office/drawing/2014/main" id="{A972FBD2-234C-E619-2F30-6EF020D48A99}"/>
                  </a:ext>
                </a:extLst>
              </p:cNvPr>
              <p:cNvSpPr>
                <a:spLocks noGrp="1" noRot="1" noChangeAspect="1" noMove="1" noResize="1" noEditPoints="1" noAdjustHandles="1" noChangeArrowheads="1" noChangeShapeType="1" noTextEdit="1"/>
              </p:cNvSpPr>
              <p:nvPr>
                <p:ph idx="1"/>
              </p:nvPr>
            </p:nvSpPr>
            <p:spPr>
              <a:xfrm>
                <a:off x="838201" y="1825625"/>
                <a:ext cx="5257799" cy="4521387"/>
              </a:xfrm>
              <a:blipFill>
                <a:blip r:embed="rId5"/>
                <a:stretch>
                  <a:fillRect l="-2169" t="-1681" r="-2892" b="-3081"/>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2762D051-89DB-B389-C64F-4D142318F8FE}"/>
              </a:ext>
            </a:extLst>
          </p:cNvPr>
          <p:cNvGrpSpPr/>
          <p:nvPr/>
        </p:nvGrpSpPr>
        <p:grpSpPr>
          <a:xfrm>
            <a:off x="6597626" y="1322418"/>
            <a:ext cx="4157661" cy="5024594"/>
            <a:chOff x="13071474" y="0"/>
            <a:chExt cx="4432300" cy="5715000"/>
          </a:xfrm>
        </p:grpSpPr>
        <p:pic>
          <p:nvPicPr>
            <p:cNvPr id="7" name="Picture 6" descr="A graph of different colors&#10;&#10;AI-generated content may be incorrect.">
              <a:extLst>
                <a:ext uri="{FF2B5EF4-FFF2-40B4-BE49-F238E27FC236}">
                  <a16:creationId xmlns:a16="http://schemas.microsoft.com/office/drawing/2014/main" id="{8CBBC33E-353A-C33F-16CC-54F329A356D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3071474" y="0"/>
              <a:ext cx="4432300" cy="5715000"/>
            </a:xfrm>
            <a:prstGeom prst="rect">
              <a:avLst/>
            </a:prstGeom>
          </p:spPr>
        </p:pic>
        <p:cxnSp>
          <p:nvCxnSpPr>
            <p:cNvPr id="8" name="Straight Arrow Connector 7">
              <a:extLst>
                <a:ext uri="{FF2B5EF4-FFF2-40B4-BE49-F238E27FC236}">
                  <a16:creationId xmlns:a16="http://schemas.microsoft.com/office/drawing/2014/main" id="{CE5431A6-4A80-39C0-94CD-5C18BBBC67BF}"/>
                </a:ext>
              </a:extLst>
            </p:cNvPr>
            <p:cNvCxnSpPr>
              <a:cxnSpLocks/>
            </p:cNvCxnSpPr>
            <p:nvPr/>
          </p:nvCxnSpPr>
          <p:spPr>
            <a:xfrm>
              <a:off x="14570439" y="4512039"/>
              <a:ext cx="717185" cy="380449"/>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9C847E6-5EA2-C05B-26BF-F3D13AFA8DC7}"/>
                </a:ext>
              </a:extLst>
            </p:cNvPr>
            <p:cNvCxnSpPr>
              <a:cxnSpLocks/>
            </p:cNvCxnSpPr>
            <p:nvPr/>
          </p:nvCxnSpPr>
          <p:spPr>
            <a:xfrm>
              <a:off x="15678516" y="4447430"/>
              <a:ext cx="717185" cy="380449"/>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5010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FFF"/>
        </a:solidFill>
        <a:effectLst/>
      </p:bgPr>
    </p:bg>
    <p:spTree>
      <p:nvGrpSpPr>
        <p:cNvPr id="1" name="">
          <a:extLst>
            <a:ext uri="{FF2B5EF4-FFF2-40B4-BE49-F238E27FC236}">
              <a16:creationId xmlns:a16="http://schemas.microsoft.com/office/drawing/2014/main" id="{7F24EC0B-3994-6143-36C1-C5459089E5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54B5D4-5DCC-C73B-5DE7-675274694E75}"/>
              </a:ext>
            </a:extLst>
          </p:cNvPr>
          <p:cNvSpPr>
            <a:spLocks noGrp="1"/>
          </p:cNvSpPr>
          <p:nvPr>
            <p:ph type="title"/>
          </p:nvPr>
        </p:nvSpPr>
        <p:spPr/>
        <p:txBody>
          <a:bodyPr/>
          <a:lstStyle/>
          <a:p>
            <a:r>
              <a:rPr lang="en-US" b="1" dirty="0"/>
              <a:t>Results: Critical Accretion Rate </a:t>
            </a:r>
            <a:r>
              <a:rPr lang="en-US" sz="2800" b="1" dirty="0"/>
              <a:t>(Higher BH mass)</a:t>
            </a:r>
            <a:endParaRPr lang="en-US" b="1" dirty="0"/>
          </a:p>
        </p:txBody>
      </p:sp>
      <p:sp>
        <p:nvSpPr>
          <p:cNvPr id="9" name="Content Placeholder 2">
            <a:extLst>
              <a:ext uri="{FF2B5EF4-FFF2-40B4-BE49-F238E27FC236}">
                <a16:creationId xmlns:a16="http://schemas.microsoft.com/office/drawing/2014/main" id="{0AA0566A-D53F-3499-3667-204298A485F1}"/>
              </a:ext>
            </a:extLst>
          </p:cNvPr>
          <p:cNvSpPr txBox="1">
            <a:spLocks/>
          </p:cNvSpPr>
          <p:nvPr/>
        </p:nvSpPr>
        <p:spPr>
          <a:xfrm>
            <a:off x="838201" y="1825625"/>
            <a:ext cx="48910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34CBAC3-902D-1140-C342-A2C3FB9F5AC2}"/>
                  </a:ext>
                </a:extLst>
              </p:cNvPr>
              <p:cNvSpPr>
                <a:spLocks noGrp="1"/>
              </p:cNvSpPr>
              <p:nvPr>
                <p:ph idx="1"/>
              </p:nvPr>
            </p:nvSpPr>
            <p:spPr>
              <a:xfrm>
                <a:off x="6344442" y="1825625"/>
                <a:ext cx="5257799" cy="4035786"/>
              </a:xfrm>
            </p:spPr>
            <p:txBody>
              <a:bodyPr>
                <a:normAutofit fontScale="92500" lnSpcReduction="10000"/>
              </a:bodyPr>
              <a:lstStyle/>
              <a:p>
                <a:r>
                  <a:rPr lang="en-US" sz="3000" dirty="0">
                    <a:cs typeface="Courier New" panose="02070309020205020404" pitchFamily="49" charset="0"/>
                  </a:rPr>
                  <a:t>steady accretion at higher BH mass (</a:t>
                </a:r>
                <a14:m>
                  <m:oMath xmlns:m="http://schemas.openxmlformats.org/officeDocument/2006/math">
                    <m:r>
                      <a:rPr lang="en-US" sz="3000" i="1" smtClean="0">
                        <a:latin typeface="Cambria Math" panose="02040503050406030204" pitchFamily="18" charset="0"/>
                        <a:ea typeface="Cambria Math" panose="02040503050406030204" pitchFamily="18" charset="0"/>
                        <a:cs typeface="Courier New" panose="02070309020205020404" pitchFamily="49" charset="0"/>
                      </a:rPr>
                      <m:t>≥</m:t>
                    </m:r>
                    <m:sSup>
                      <m:sSupPr>
                        <m:ctrlPr>
                          <a:rPr lang="en-US" sz="3000" i="1" smtClean="0">
                            <a:latin typeface="Cambria Math" panose="02040503050406030204" pitchFamily="18" charset="0"/>
                            <a:ea typeface="Cambria Math" panose="02040503050406030204" pitchFamily="18" charset="0"/>
                            <a:cs typeface="Courier New" panose="02070309020205020404" pitchFamily="49" charset="0"/>
                          </a:rPr>
                        </m:ctrlPr>
                      </m:sSupPr>
                      <m:e>
                        <m:r>
                          <a:rPr lang="en-US" sz="3000" b="0" i="1" smtClean="0">
                            <a:latin typeface="Cambria Math" panose="02040503050406030204" pitchFamily="18" charset="0"/>
                            <a:ea typeface="Cambria Math" panose="02040503050406030204" pitchFamily="18" charset="0"/>
                            <a:cs typeface="Courier New" panose="02070309020205020404" pitchFamily="49" charset="0"/>
                          </a:rPr>
                          <m:t>10</m:t>
                        </m:r>
                      </m:e>
                      <m:sup>
                        <m:r>
                          <a:rPr lang="en-US" sz="3000" b="0" i="1" smtClean="0">
                            <a:latin typeface="Cambria Math" panose="02040503050406030204" pitchFamily="18" charset="0"/>
                            <a:ea typeface="Cambria Math" panose="02040503050406030204" pitchFamily="18" charset="0"/>
                            <a:cs typeface="Courier New" panose="02070309020205020404" pitchFamily="49" charset="0"/>
                          </a:rPr>
                          <m:t>4</m:t>
                        </m:r>
                      </m:sup>
                    </m:sSup>
                    <m:sSub>
                      <m:sSubPr>
                        <m:ctrlPr>
                          <a:rPr lang="en-US" sz="3000" i="1" smtClean="0">
                            <a:latin typeface="Cambria Math" panose="02040503050406030204" pitchFamily="18" charset="0"/>
                            <a:ea typeface="Cambria Math" panose="02040503050406030204" pitchFamily="18" charset="0"/>
                            <a:cs typeface="Courier New" panose="02070309020205020404" pitchFamily="49" charset="0"/>
                          </a:rPr>
                        </m:ctrlPr>
                      </m:sSubPr>
                      <m:e>
                        <m:r>
                          <a:rPr lang="en-US" sz="3000" b="0" i="1" smtClean="0">
                            <a:latin typeface="Cambria Math" panose="02040503050406030204" pitchFamily="18" charset="0"/>
                            <a:ea typeface="Cambria Math" panose="02040503050406030204" pitchFamily="18" charset="0"/>
                            <a:cs typeface="Courier New" panose="02070309020205020404" pitchFamily="49" charset="0"/>
                          </a:rPr>
                          <m:t>𝑀</m:t>
                        </m:r>
                      </m:e>
                      <m:sub>
                        <m:r>
                          <a:rPr lang="en-US" sz="3000" i="1" smtClean="0">
                            <a:latin typeface="Cambria Math" panose="02040503050406030204" pitchFamily="18" charset="0"/>
                            <a:ea typeface="Cambria Math" panose="02040503050406030204" pitchFamily="18" charset="0"/>
                            <a:cs typeface="Courier New" panose="02070309020205020404" pitchFamily="49" charset="0"/>
                          </a:rPr>
                          <m:t>⨀</m:t>
                        </m:r>
                      </m:sub>
                    </m:sSub>
                    <m:r>
                      <a:rPr lang="en-US" sz="3000" b="0" i="1" smtClean="0">
                        <a:latin typeface="Cambria Math" panose="02040503050406030204" pitchFamily="18" charset="0"/>
                        <a:ea typeface="Cambria Math" panose="02040503050406030204" pitchFamily="18" charset="0"/>
                        <a:cs typeface="Courier New" panose="02070309020205020404" pitchFamily="49" charset="0"/>
                      </a:rPr>
                      <m:t>)</m:t>
                    </m:r>
                  </m:oMath>
                </a14:m>
                <a:endParaRPr lang="en-US" sz="3000" dirty="0">
                  <a:cs typeface="Courier New" panose="02070309020205020404" pitchFamily="49" charset="0"/>
                </a:endParaRPr>
              </a:p>
              <a:p>
                <a:endParaRPr lang="en-US" sz="3500" dirty="0">
                  <a:latin typeface="Courier New" panose="02070309020205020404" pitchFamily="49" charset="0"/>
                  <a:cs typeface="Courier New" panose="02070309020205020404" pitchFamily="49" charset="0"/>
                </a:endParaRPr>
              </a:p>
              <a:p>
                <a:r>
                  <a:rPr lang="en-US" sz="3000" dirty="0">
                    <a:cs typeface="Courier New" panose="02070309020205020404" pitchFamily="49" charset="0"/>
                  </a:rPr>
                  <a:t>dense shell at H II radius pushes hot ionized gas inwards at </a:t>
                </a:r>
                <a14:m>
                  <m:oMath xmlns:m="http://schemas.openxmlformats.org/officeDocument/2006/math">
                    <m:r>
                      <a:rPr lang="en-US" sz="3000" b="0" i="1" smtClean="0">
                        <a:latin typeface="Cambria Math" panose="02040503050406030204" pitchFamily="18" charset="0"/>
                        <a:cs typeface="Courier New" panose="02070309020205020404" pitchFamily="49" charset="0"/>
                      </a:rPr>
                      <m:t>𝑡</m:t>
                    </m:r>
                    <m:r>
                      <a:rPr lang="en-US" sz="3000" b="0" i="1" smtClean="0">
                        <a:latin typeface="Cambria Math" panose="02040503050406030204" pitchFamily="18" charset="0"/>
                        <a:ea typeface="Cambria Math" panose="02040503050406030204" pitchFamily="18" charset="0"/>
                        <a:cs typeface="Courier New" panose="02070309020205020404" pitchFamily="49" charset="0"/>
                      </a:rPr>
                      <m:t>≥2×</m:t>
                    </m:r>
                    <m:sSup>
                      <m:sSupPr>
                        <m:ctrlPr>
                          <a:rPr lang="en-US" sz="3000" b="0" i="1" smtClean="0">
                            <a:latin typeface="Cambria Math" panose="02040503050406030204" pitchFamily="18" charset="0"/>
                            <a:ea typeface="Cambria Math" panose="02040503050406030204" pitchFamily="18" charset="0"/>
                            <a:cs typeface="Courier New" panose="02070309020205020404" pitchFamily="49" charset="0"/>
                          </a:rPr>
                        </m:ctrlPr>
                      </m:sSupPr>
                      <m:e>
                        <m:r>
                          <a:rPr lang="en-US" sz="3000" b="0" i="1" smtClean="0">
                            <a:latin typeface="Cambria Math" panose="02040503050406030204" pitchFamily="18" charset="0"/>
                            <a:ea typeface="Cambria Math" panose="02040503050406030204" pitchFamily="18" charset="0"/>
                            <a:cs typeface="Courier New" panose="02070309020205020404" pitchFamily="49" charset="0"/>
                          </a:rPr>
                          <m:t>10</m:t>
                        </m:r>
                      </m:e>
                      <m:sup>
                        <m:r>
                          <a:rPr lang="en-US" sz="3000" b="0" i="1" smtClean="0">
                            <a:latin typeface="Cambria Math" panose="02040503050406030204" pitchFamily="18" charset="0"/>
                            <a:ea typeface="Cambria Math" panose="02040503050406030204" pitchFamily="18" charset="0"/>
                            <a:cs typeface="Courier New" panose="02070309020205020404" pitchFamily="49" charset="0"/>
                          </a:rPr>
                          <m:t>5</m:t>
                        </m:r>
                      </m:sup>
                    </m:sSup>
                    <m:r>
                      <m:rPr>
                        <m:nor/>
                      </m:rPr>
                      <a:rPr lang="en-US" sz="3000" b="0" i="0" smtClean="0">
                        <a:latin typeface="Cambria Math" panose="02040503050406030204" pitchFamily="18" charset="0"/>
                        <a:ea typeface="Cambria Math" panose="02040503050406030204" pitchFamily="18" charset="0"/>
                        <a:cs typeface="Courier New" panose="02070309020205020404" pitchFamily="49" charset="0"/>
                      </a:rPr>
                      <m:t>yr</m:t>
                    </m:r>
                    <m:r>
                      <m:rPr>
                        <m:nor/>
                      </m:rPr>
                      <a:rPr lang="en-US" sz="3000" b="0" i="0" smtClean="0">
                        <a:latin typeface="Cambria Math" panose="02040503050406030204" pitchFamily="18" charset="0"/>
                        <a:ea typeface="Cambria Math" panose="02040503050406030204" pitchFamily="18" charset="0"/>
                        <a:cs typeface="Courier New" panose="02070309020205020404" pitchFamily="49" charset="0"/>
                      </a:rPr>
                      <m:t> </m:t>
                    </m:r>
                  </m:oMath>
                </a14:m>
                <a:endParaRPr lang="en-US" sz="3000" dirty="0">
                  <a:latin typeface="Courier New" panose="02070309020205020404" pitchFamily="49" charset="0"/>
                  <a:cs typeface="Courier New" panose="02070309020205020404" pitchFamily="49" charset="0"/>
                </a:endParaRPr>
              </a:p>
              <a:p>
                <a:endParaRPr lang="en-US" sz="3000" dirty="0">
                  <a:latin typeface="Courier New" panose="02070309020205020404" pitchFamily="49" charset="0"/>
                  <a:cs typeface="Courier New" panose="02070309020205020404" pitchFamily="49" charset="0"/>
                </a:endParaRPr>
              </a:p>
              <a:p>
                <a:r>
                  <a:rPr lang="en-US" sz="3000" dirty="0">
                    <a:cs typeface="Courier New" panose="02070309020205020404" pitchFamily="49" charset="0"/>
                  </a:rPr>
                  <a:t>steady accretion rate peaks at </a:t>
                </a:r>
                <a14:m>
                  <m:oMath xmlns:m="http://schemas.openxmlformats.org/officeDocument/2006/math">
                    <m:acc>
                      <m:accPr>
                        <m:chr m:val="̇"/>
                        <m:ctrlPr>
                          <a:rPr lang="en-US" sz="3000" i="1" smtClean="0">
                            <a:latin typeface="Cambria Math" panose="02040503050406030204" pitchFamily="18" charset="0"/>
                            <a:cs typeface="Courier New" panose="02070309020205020404" pitchFamily="49" charset="0"/>
                          </a:rPr>
                        </m:ctrlPr>
                      </m:accPr>
                      <m:e>
                        <m:r>
                          <a:rPr lang="en-US" sz="3000" b="0" i="1" smtClean="0">
                            <a:latin typeface="Cambria Math" panose="02040503050406030204" pitchFamily="18" charset="0"/>
                            <a:cs typeface="Courier New" panose="02070309020205020404" pitchFamily="49" charset="0"/>
                          </a:rPr>
                          <m:t>𝑚</m:t>
                        </m:r>
                      </m:e>
                    </m:acc>
                    <m:r>
                      <a:rPr lang="en-US" sz="3000" i="1" smtClean="0">
                        <a:latin typeface="Cambria Math" panose="02040503050406030204" pitchFamily="18" charset="0"/>
                        <a:ea typeface="Cambria Math" panose="02040503050406030204" pitchFamily="18" charset="0"/>
                        <a:cs typeface="Courier New" panose="02070309020205020404" pitchFamily="49" charset="0"/>
                      </a:rPr>
                      <m:t>≃</m:t>
                    </m:r>
                    <m:r>
                      <a:rPr lang="en-US" sz="3000" b="0" i="1" smtClean="0">
                        <a:latin typeface="Cambria Math" panose="02040503050406030204" pitchFamily="18" charset="0"/>
                        <a:ea typeface="Cambria Math" panose="02040503050406030204" pitchFamily="18" charset="0"/>
                        <a:cs typeface="Courier New" panose="02070309020205020404" pitchFamily="49" charset="0"/>
                      </a:rPr>
                      <m:t>8000</m:t>
                    </m:r>
                    <m:sSub>
                      <m:sSubPr>
                        <m:ctrlPr>
                          <a:rPr lang="en-US" sz="3000" b="0" i="1" smtClean="0">
                            <a:latin typeface="Cambria Math" panose="02040503050406030204" pitchFamily="18" charset="0"/>
                            <a:ea typeface="Cambria Math" panose="02040503050406030204" pitchFamily="18" charset="0"/>
                            <a:cs typeface="Courier New" panose="02070309020205020404" pitchFamily="49" charset="0"/>
                          </a:rPr>
                        </m:ctrlPr>
                      </m:sSubPr>
                      <m:e>
                        <m:acc>
                          <m:accPr>
                            <m:chr m:val="̇"/>
                            <m:ctrlPr>
                              <a:rPr lang="en-US" sz="3000" b="0" i="1" smtClean="0">
                                <a:latin typeface="Cambria Math" panose="02040503050406030204" pitchFamily="18" charset="0"/>
                                <a:ea typeface="Cambria Math" panose="02040503050406030204" pitchFamily="18" charset="0"/>
                                <a:cs typeface="Courier New" panose="02070309020205020404" pitchFamily="49" charset="0"/>
                              </a:rPr>
                            </m:ctrlPr>
                          </m:accPr>
                          <m:e>
                            <m:r>
                              <a:rPr lang="en-US" sz="3000" b="0" i="1" smtClean="0">
                                <a:latin typeface="Cambria Math" panose="02040503050406030204" pitchFamily="18" charset="0"/>
                                <a:ea typeface="Cambria Math" panose="02040503050406030204" pitchFamily="18" charset="0"/>
                                <a:cs typeface="Courier New" panose="02070309020205020404" pitchFamily="49" charset="0"/>
                              </a:rPr>
                              <m:t>𝑀</m:t>
                            </m:r>
                          </m:e>
                        </m:acc>
                      </m:e>
                      <m:sub>
                        <m:r>
                          <a:rPr lang="en-US" sz="3000" b="0" i="1" smtClean="0">
                            <a:latin typeface="Cambria Math" panose="02040503050406030204" pitchFamily="18" charset="0"/>
                            <a:ea typeface="Cambria Math" panose="02040503050406030204" pitchFamily="18" charset="0"/>
                            <a:cs typeface="Courier New" panose="02070309020205020404" pitchFamily="49" charset="0"/>
                          </a:rPr>
                          <m:t>𝐸𝑑𝑑</m:t>
                        </m:r>
                      </m:sub>
                    </m:sSub>
                  </m:oMath>
                </a14:m>
                <a:endParaRPr lang="en-US" sz="2200" dirty="0">
                  <a:cs typeface="Courier New" panose="02070309020205020404" pitchFamily="49" charset="0"/>
                </a:endParaRPr>
              </a:p>
              <a:p>
                <a:pPr lvl="1"/>
                <a:endParaRPr lang="en-US" dirty="0"/>
              </a:p>
              <a:p>
                <a:endParaRPr lang="en-US" dirty="0"/>
              </a:p>
              <a:p>
                <a:endParaRPr lang="en-US" dirty="0"/>
              </a:p>
              <a:p>
                <a:endParaRPr lang="en-US" dirty="0"/>
              </a:p>
            </p:txBody>
          </p:sp>
        </mc:Choice>
        <mc:Fallback xmlns="">
          <p:sp>
            <p:nvSpPr>
              <p:cNvPr id="5" name="Content Placeholder 2">
                <a:extLst>
                  <a:ext uri="{FF2B5EF4-FFF2-40B4-BE49-F238E27FC236}">
                    <a16:creationId xmlns:a16="http://schemas.microsoft.com/office/drawing/2014/main" id="{B34CBAC3-902D-1140-C342-A2C3FB9F5AC2}"/>
                  </a:ext>
                </a:extLst>
              </p:cNvPr>
              <p:cNvSpPr>
                <a:spLocks noGrp="1" noRot="1" noChangeAspect="1" noMove="1" noResize="1" noEditPoints="1" noAdjustHandles="1" noChangeArrowheads="1" noChangeShapeType="1" noTextEdit="1"/>
              </p:cNvSpPr>
              <p:nvPr>
                <p:ph idx="1"/>
              </p:nvPr>
            </p:nvSpPr>
            <p:spPr>
              <a:xfrm>
                <a:off x="6344442" y="1825625"/>
                <a:ext cx="5257799" cy="4035786"/>
              </a:xfrm>
              <a:blipFill>
                <a:blip r:embed="rId3"/>
                <a:stretch>
                  <a:fillRect l="-1928" t="-3448" r="-2410"/>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95A2E73D-7BCD-734D-A2AA-715A8077280E}"/>
              </a:ext>
            </a:extLst>
          </p:cNvPr>
          <p:cNvGrpSpPr/>
          <p:nvPr/>
        </p:nvGrpSpPr>
        <p:grpSpPr>
          <a:xfrm>
            <a:off x="510910" y="1397072"/>
            <a:ext cx="5833532" cy="4949940"/>
            <a:chOff x="510910" y="1397072"/>
            <a:chExt cx="5833532" cy="4949940"/>
          </a:xfrm>
        </p:grpSpPr>
        <p:pic>
          <p:nvPicPr>
            <p:cNvPr id="3" name="Picture 2" descr="A graph of a graph&#10;&#10;AI-generated content may be incorrect.">
              <a:extLst>
                <a:ext uri="{FF2B5EF4-FFF2-40B4-BE49-F238E27FC236}">
                  <a16:creationId xmlns:a16="http://schemas.microsoft.com/office/drawing/2014/main" id="{FD8B2BA9-EE37-BBDF-7A80-FA79D06E5EF8}"/>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510910" y="1397072"/>
              <a:ext cx="5545667" cy="4464339"/>
            </a:xfrm>
            <a:prstGeom prst="rect">
              <a:avLst/>
            </a:prstGeom>
          </p:spPr>
        </p:pic>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31CA4B73-64DC-4931-E309-E6E9886462E6}"/>
                    </a:ext>
                  </a:extLst>
                </p:cNvPr>
                <p:cNvSpPr txBox="1">
                  <a:spLocks/>
                </p:cNvSpPr>
                <p:nvPr/>
              </p:nvSpPr>
              <p:spPr>
                <a:xfrm>
                  <a:off x="798776" y="5861411"/>
                  <a:ext cx="5545666" cy="48560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p>
                          <m:sSupPr>
                            <m:ctrlPr>
                              <a:rPr lang="en-US" sz="2000" b="1" i="1" smtClean="0">
                                <a:solidFill>
                                  <a:srgbClr val="58D75C"/>
                                </a:solidFill>
                                <a:latin typeface="Cambria Math" panose="02040503050406030204" pitchFamily="18" charset="0"/>
                                <a:cs typeface="Courier New" panose="02070309020205020404" pitchFamily="49" charset="0"/>
                              </a:rPr>
                            </m:ctrlPr>
                          </m:sSupPr>
                          <m:e>
                            <m:r>
                              <a:rPr lang="en-US" sz="2000" b="1" i="1" smtClean="0">
                                <a:solidFill>
                                  <a:srgbClr val="58D75C"/>
                                </a:solidFill>
                                <a:latin typeface="Cambria Math" panose="02040503050406030204" pitchFamily="18" charset="0"/>
                                <a:cs typeface="Courier New" panose="02070309020205020404" pitchFamily="49" charset="0"/>
                              </a:rPr>
                              <m:t>𝟏𝟎</m:t>
                            </m:r>
                          </m:e>
                          <m:sup>
                            <m:r>
                              <a:rPr lang="en-US" sz="2000" b="1" i="1" smtClean="0">
                                <a:solidFill>
                                  <a:srgbClr val="58D75C"/>
                                </a:solidFill>
                                <a:latin typeface="Cambria Math" panose="02040503050406030204" pitchFamily="18" charset="0"/>
                                <a:cs typeface="Courier New" panose="02070309020205020404" pitchFamily="49" charset="0"/>
                              </a:rPr>
                              <m:t>𝟑</m:t>
                            </m:r>
                          </m:sup>
                        </m:sSup>
                        <m:sSub>
                          <m:sSubPr>
                            <m:ctrlPr>
                              <a:rPr lang="en-US" sz="2000" b="1" i="1" smtClean="0">
                                <a:solidFill>
                                  <a:srgbClr val="58D75C"/>
                                </a:solidFill>
                                <a:latin typeface="Cambria Math" panose="02040503050406030204" pitchFamily="18" charset="0"/>
                                <a:cs typeface="Courier New" panose="02070309020205020404" pitchFamily="49" charset="0"/>
                              </a:rPr>
                            </m:ctrlPr>
                          </m:sSubPr>
                          <m:e>
                            <m:r>
                              <a:rPr lang="en-US" sz="2000" b="1" i="1" smtClean="0">
                                <a:solidFill>
                                  <a:srgbClr val="58D75C"/>
                                </a:solidFill>
                                <a:latin typeface="Cambria Math" panose="02040503050406030204" pitchFamily="18" charset="0"/>
                                <a:cs typeface="Courier New" panose="02070309020205020404" pitchFamily="49" charset="0"/>
                              </a:rPr>
                              <m:t>𝑴</m:t>
                            </m:r>
                          </m:e>
                          <m:sub>
                            <m:r>
                              <a:rPr lang="en-US" sz="2000" b="1" i="1" smtClean="0">
                                <a:solidFill>
                                  <a:srgbClr val="58D75C"/>
                                </a:solidFill>
                                <a:latin typeface="Cambria Math" panose="02040503050406030204" pitchFamily="18" charset="0"/>
                                <a:ea typeface="Cambria Math" panose="02040503050406030204" pitchFamily="18" charset="0"/>
                                <a:cs typeface="Courier New" panose="02070309020205020404" pitchFamily="49" charset="0"/>
                              </a:rPr>
                              <m:t>⨀</m:t>
                            </m:r>
                          </m:sub>
                        </m:sSub>
                        <m:r>
                          <a:rPr lang="en-US" sz="2000" b="1" i="1" smtClean="0">
                            <a:solidFill>
                              <a:srgbClr val="58D75C"/>
                            </a:solidFill>
                            <a:latin typeface="Cambria Math" panose="02040503050406030204" pitchFamily="18" charset="0"/>
                            <a:cs typeface="Courier New" panose="02070309020205020404" pitchFamily="49" charset="0"/>
                          </a:rPr>
                          <m:t> </m:t>
                        </m:r>
                        <m:r>
                          <a:rPr lang="en-US" sz="2000" b="1" i="1" smtClean="0">
                            <a:solidFill>
                              <a:srgbClr val="4A4ACC"/>
                            </a:solidFill>
                            <a:latin typeface="Cambria Math" panose="02040503050406030204" pitchFamily="18" charset="0"/>
                            <a:cs typeface="Courier New" panose="02070309020205020404" pitchFamily="49" charset="0"/>
                          </a:rPr>
                          <m:t>𝟑</m:t>
                        </m:r>
                        <m:r>
                          <a:rPr lang="en-US" sz="2000" b="1" i="1" smtClean="0">
                            <a:solidFill>
                              <a:srgbClr val="4A4ACC"/>
                            </a:solidFill>
                            <a:latin typeface="Cambria Math" panose="02040503050406030204" pitchFamily="18" charset="0"/>
                            <a:ea typeface="Cambria Math" panose="02040503050406030204" pitchFamily="18" charset="0"/>
                            <a:cs typeface="Courier New" panose="02070309020205020404" pitchFamily="49" charset="0"/>
                          </a:rPr>
                          <m:t>×</m:t>
                        </m:r>
                        <m:sSup>
                          <m:sSupPr>
                            <m:ctrlPr>
                              <a:rPr lang="en-US" sz="2000" b="1" i="1" smtClean="0">
                                <a:solidFill>
                                  <a:srgbClr val="4A4ACC"/>
                                </a:solidFill>
                                <a:latin typeface="Cambria Math" panose="02040503050406030204" pitchFamily="18" charset="0"/>
                                <a:ea typeface="Cambria Math" panose="02040503050406030204" pitchFamily="18" charset="0"/>
                                <a:cs typeface="Courier New" panose="02070309020205020404" pitchFamily="49" charset="0"/>
                              </a:rPr>
                            </m:ctrlPr>
                          </m:sSupPr>
                          <m:e>
                            <m:r>
                              <a:rPr lang="en-US" sz="2000" b="1" i="1" smtClean="0">
                                <a:solidFill>
                                  <a:srgbClr val="4A4ACC"/>
                                </a:solidFill>
                                <a:latin typeface="Cambria Math" panose="02040503050406030204" pitchFamily="18" charset="0"/>
                                <a:ea typeface="Cambria Math" panose="02040503050406030204" pitchFamily="18" charset="0"/>
                                <a:cs typeface="Courier New" panose="02070309020205020404" pitchFamily="49" charset="0"/>
                              </a:rPr>
                              <m:t>𝟏𝟎</m:t>
                            </m:r>
                          </m:e>
                          <m:sup>
                            <m:r>
                              <a:rPr lang="en-US" sz="2000" b="1" i="1" smtClean="0">
                                <a:solidFill>
                                  <a:srgbClr val="4A4ACC"/>
                                </a:solidFill>
                                <a:latin typeface="Cambria Math" panose="02040503050406030204" pitchFamily="18" charset="0"/>
                                <a:ea typeface="Cambria Math" panose="02040503050406030204" pitchFamily="18" charset="0"/>
                                <a:cs typeface="Courier New" panose="02070309020205020404" pitchFamily="49" charset="0"/>
                              </a:rPr>
                              <m:t>𝟑</m:t>
                            </m:r>
                          </m:sup>
                        </m:sSup>
                        <m:sSub>
                          <m:sSubPr>
                            <m:ctrlPr>
                              <a:rPr lang="en-US" sz="2000" b="1" i="1">
                                <a:solidFill>
                                  <a:srgbClr val="4A4ACC"/>
                                </a:solidFill>
                                <a:latin typeface="Cambria Math" panose="02040503050406030204" pitchFamily="18" charset="0"/>
                                <a:cs typeface="Courier New" panose="02070309020205020404" pitchFamily="49" charset="0"/>
                              </a:rPr>
                            </m:ctrlPr>
                          </m:sSubPr>
                          <m:e>
                            <m:r>
                              <a:rPr lang="en-US" sz="2000" b="1" i="1">
                                <a:solidFill>
                                  <a:srgbClr val="4A4ACC"/>
                                </a:solidFill>
                                <a:latin typeface="Cambria Math" panose="02040503050406030204" pitchFamily="18" charset="0"/>
                                <a:cs typeface="Courier New" panose="02070309020205020404" pitchFamily="49" charset="0"/>
                              </a:rPr>
                              <m:t>𝑴</m:t>
                            </m:r>
                          </m:e>
                          <m:sub>
                            <m:r>
                              <a:rPr lang="en-US" sz="2000" b="1" i="1">
                                <a:solidFill>
                                  <a:srgbClr val="4A4ACC"/>
                                </a:solidFill>
                                <a:latin typeface="Cambria Math" panose="02040503050406030204" pitchFamily="18" charset="0"/>
                                <a:ea typeface="Cambria Math" panose="02040503050406030204" pitchFamily="18" charset="0"/>
                                <a:cs typeface="Courier New" panose="02070309020205020404" pitchFamily="49" charset="0"/>
                              </a:rPr>
                              <m:t>⨀</m:t>
                            </m:r>
                          </m:sub>
                        </m:sSub>
                        <m:r>
                          <a:rPr lang="en-US" sz="2000" b="1" i="1" smtClean="0">
                            <a:solidFill>
                              <a:srgbClr val="4A4ACC"/>
                            </a:solidFill>
                            <a:latin typeface="Cambria Math" panose="02040503050406030204" pitchFamily="18" charset="0"/>
                            <a:ea typeface="Cambria Math" panose="02040503050406030204" pitchFamily="18" charset="0"/>
                            <a:cs typeface="Courier New" panose="02070309020205020404" pitchFamily="49" charset="0"/>
                          </a:rPr>
                          <m:t> </m:t>
                        </m:r>
                        <m:r>
                          <a:rPr lang="en-US" sz="2000" b="1" i="1" smtClean="0">
                            <a:solidFill>
                              <a:srgbClr val="EA78EE"/>
                            </a:solidFill>
                            <a:latin typeface="Cambria Math" panose="02040503050406030204" pitchFamily="18" charset="0"/>
                            <a:ea typeface="Cambria Math" panose="02040503050406030204" pitchFamily="18" charset="0"/>
                            <a:cs typeface="Courier New" panose="02070309020205020404" pitchFamily="49" charset="0"/>
                          </a:rPr>
                          <m:t>𝟓</m:t>
                        </m:r>
                        <m:r>
                          <a:rPr lang="en-US" sz="2000" b="1" i="1">
                            <a:solidFill>
                              <a:srgbClr val="EA78EE"/>
                            </a:solidFill>
                            <a:latin typeface="Cambria Math" panose="02040503050406030204" pitchFamily="18" charset="0"/>
                            <a:ea typeface="Cambria Math" panose="02040503050406030204" pitchFamily="18" charset="0"/>
                            <a:cs typeface="Courier New" panose="02070309020205020404" pitchFamily="49" charset="0"/>
                          </a:rPr>
                          <m:t>×</m:t>
                        </m:r>
                        <m:sSup>
                          <m:sSupPr>
                            <m:ctrlPr>
                              <a:rPr lang="en-US" sz="2000" b="1" i="1">
                                <a:solidFill>
                                  <a:srgbClr val="EA78EE"/>
                                </a:solidFill>
                                <a:latin typeface="Cambria Math" panose="02040503050406030204" pitchFamily="18" charset="0"/>
                                <a:ea typeface="Cambria Math" panose="02040503050406030204" pitchFamily="18" charset="0"/>
                                <a:cs typeface="Courier New" panose="02070309020205020404" pitchFamily="49" charset="0"/>
                              </a:rPr>
                            </m:ctrlPr>
                          </m:sSupPr>
                          <m:e>
                            <m:r>
                              <a:rPr lang="en-US" sz="2000" b="1" i="1">
                                <a:solidFill>
                                  <a:srgbClr val="EA78EE"/>
                                </a:solidFill>
                                <a:latin typeface="Cambria Math" panose="02040503050406030204" pitchFamily="18" charset="0"/>
                                <a:ea typeface="Cambria Math" panose="02040503050406030204" pitchFamily="18" charset="0"/>
                                <a:cs typeface="Courier New" panose="02070309020205020404" pitchFamily="49" charset="0"/>
                              </a:rPr>
                              <m:t>𝟏𝟎</m:t>
                            </m:r>
                          </m:e>
                          <m:sup>
                            <m:r>
                              <a:rPr lang="en-US" sz="2000" b="1" i="1">
                                <a:solidFill>
                                  <a:srgbClr val="EA78EE"/>
                                </a:solidFill>
                                <a:latin typeface="Cambria Math" panose="02040503050406030204" pitchFamily="18" charset="0"/>
                                <a:ea typeface="Cambria Math" panose="02040503050406030204" pitchFamily="18" charset="0"/>
                                <a:cs typeface="Courier New" panose="02070309020205020404" pitchFamily="49" charset="0"/>
                              </a:rPr>
                              <m:t>𝟑</m:t>
                            </m:r>
                          </m:sup>
                        </m:sSup>
                        <m:sSub>
                          <m:sSubPr>
                            <m:ctrlPr>
                              <a:rPr lang="en-US" sz="2000" b="1" i="1">
                                <a:solidFill>
                                  <a:srgbClr val="EA78EE"/>
                                </a:solidFill>
                                <a:latin typeface="Cambria Math" panose="02040503050406030204" pitchFamily="18" charset="0"/>
                                <a:cs typeface="Courier New" panose="02070309020205020404" pitchFamily="49" charset="0"/>
                              </a:rPr>
                            </m:ctrlPr>
                          </m:sSubPr>
                          <m:e>
                            <m:r>
                              <a:rPr lang="en-US" sz="2000" b="1" i="1">
                                <a:solidFill>
                                  <a:srgbClr val="EA78EE"/>
                                </a:solidFill>
                                <a:latin typeface="Cambria Math" panose="02040503050406030204" pitchFamily="18" charset="0"/>
                                <a:cs typeface="Courier New" panose="02070309020205020404" pitchFamily="49" charset="0"/>
                              </a:rPr>
                              <m:t>𝑴</m:t>
                            </m:r>
                          </m:e>
                          <m:sub>
                            <m:r>
                              <a:rPr lang="en-US" sz="2000" b="1" i="1">
                                <a:solidFill>
                                  <a:srgbClr val="EA78EE"/>
                                </a:solidFill>
                                <a:latin typeface="Cambria Math" panose="02040503050406030204" pitchFamily="18" charset="0"/>
                                <a:ea typeface="Cambria Math" panose="02040503050406030204" pitchFamily="18" charset="0"/>
                                <a:cs typeface="Courier New" panose="02070309020205020404" pitchFamily="49" charset="0"/>
                              </a:rPr>
                              <m:t>⨀</m:t>
                            </m:r>
                          </m:sub>
                        </m:sSub>
                        <m:sSup>
                          <m:sSupPr>
                            <m:ctrlPr>
                              <a:rPr lang="en-US" sz="2000" b="1" i="1" smtClean="0">
                                <a:solidFill>
                                  <a:srgbClr val="C54C55"/>
                                </a:solidFill>
                                <a:latin typeface="Cambria Math" panose="02040503050406030204" pitchFamily="18" charset="0"/>
                                <a:cs typeface="Courier New" panose="02070309020205020404" pitchFamily="49" charset="0"/>
                              </a:rPr>
                            </m:ctrlPr>
                          </m:sSupPr>
                          <m:e>
                            <m:r>
                              <a:rPr lang="en-US" sz="2000" b="1" i="1" smtClean="0">
                                <a:solidFill>
                                  <a:srgbClr val="C54C55"/>
                                </a:solidFill>
                                <a:latin typeface="Cambria Math" panose="02040503050406030204" pitchFamily="18" charset="0"/>
                                <a:cs typeface="Courier New" panose="02070309020205020404" pitchFamily="49" charset="0"/>
                              </a:rPr>
                              <m:t> </m:t>
                            </m:r>
                            <m:r>
                              <a:rPr lang="en-US" sz="2000" b="1" i="1">
                                <a:solidFill>
                                  <a:srgbClr val="C54C55"/>
                                </a:solidFill>
                                <a:latin typeface="Cambria Math" panose="02040503050406030204" pitchFamily="18" charset="0"/>
                                <a:cs typeface="Courier New" panose="02070309020205020404" pitchFamily="49" charset="0"/>
                              </a:rPr>
                              <m:t>𝟏𝟎</m:t>
                            </m:r>
                          </m:e>
                          <m:sup>
                            <m:r>
                              <a:rPr lang="en-US" sz="2000" b="1" i="1" smtClean="0">
                                <a:solidFill>
                                  <a:srgbClr val="C54C55"/>
                                </a:solidFill>
                                <a:latin typeface="Cambria Math" panose="02040503050406030204" pitchFamily="18" charset="0"/>
                                <a:cs typeface="Courier New" panose="02070309020205020404" pitchFamily="49" charset="0"/>
                              </a:rPr>
                              <m:t>𝟒</m:t>
                            </m:r>
                          </m:sup>
                        </m:sSup>
                        <m:sSub>
                          <m:sSubPr>
                            <m:ctrlPr>
                              <a:rPr lang="en-US" sz="2000" b="1" i="1">
                                <a:solidFill>
                                  <a:srgbClr val="C54C55"/>
                                </a:solidFill>
                                <a:latin typeface="Cambria Math" panose="02040503050406030204" pitchFamily="18" charset="0"/>
                                <a:cs typeface="Courier New" panose="02070309020205020404" pitchFamily="49" charset="0"/>
                              </a:rPr>
                            </m:ctrlPr>
                          </m:sSubPr>
                          <m:e>
                            <m:r>
                              <a:rPr lang="en-US" sz="2000" b="1" i="1">
                                <a:solidFill>
                                  <a:srgbClr val="C54C55"/>
                                </a:solidFill>
                                <a:latin typeface="Cambria Math" panose="02040503050406030204" pitchFamily="18" charset="0"/>
                                <a:cs typeface="Courier New" panose="02070309020205020404" pitchFamily="49" charset="0"/>
                              </a:rPr>
                              <m:t>𝑴</m:t>
                            </m:r>
                          </m:e>
                          <m:sub>
                            <m:r>
                              <a:rPr lang="en-US" sz="2000" b="1" i="1">
                                <a:solidFill>
                                  <a:srgbClr val="C54C55"/>
                                </a:solidFill>
                                <a:latin typeface="Cambria Math" panose="02040503050406030204" pitchFamily="18" charset="0"/>
                                <a:ea typeface="Cambria Math" panose="02040503050406030204" pitchFamily="18" charset="0"/>
                                <a:cs typeface="Courier New" panose="02070309020205020404" pitchFamily="49" charset="0"/>
                              </a:rPr>
                              <m:t>⨀</m:t>
                            </m:r>
                          </m:sub>
                        </m:sSub>
                        <m:r>
                          <a:rPr lang="en-US" sz="2000" b="1" i="1" smtClean="0">
                            <a:solidFill>
                              <a:srgbClr val="C54C55"/>
                            </a:solidFill>
                            <a:latin typeface="Cambria Math" panose="02040503050406030204" pitchFamily="18" charset="0"/>
                            <a:ea typeface="Cambria Math" panose="02040503050406030204" pitchFamily="18" charset="0"/>
                            <a:cs typeface="Courier New" panose="02070309020205020404" pitchFamily="49" charset="0"/>
                          </a:rPr>
                          <m:t> </m:t>
                        </m:r>
                        <m:r>
                          <a:rPr lang="en-US" sz="2000" b="1" i="1" smtClean="0">
                            <a:solidFill>
                              <a:srgbClr val="DB8D46"/>
                            </a:solidFill>
                            <a:latin typeface="Cambria Math" panose="02040503050406030204" pitchFamily="18" charset="0"/>
                            <a:cs typeface="Courier New" panose="02070309020205020404" pitchFamily="49" charset="0"/>
                          </a:rPr>
                          <m:t>𝟐</m:t>
                        </m:r>
                        <m:r>
                          <a:rPr lang="en-US" sz="2000" b="1" i="1">
                            <a:solidFill>
                              <a:srgbClr val="DB8D46"/>
                            </a:solidFill>
                            <a:latin typeface="Cambria Math" panose="02040503050406030204" pitchFamily="18" charset="0"/>
                            <a:ea typeface="Cambria Math" panose="02040503050406030204" pitchFamily="18" charset="0"/>
                            <a:cs typeface="Courier New" panose="02070309020205020404" pitchFamily="49" charset="0"/>
                          </a:rPr>
                          <m:t>×</m:t>
                        </m:r>
                        <m:sSup>
                          <m:sSupPr>
                            <m:ctrlPr>
                              <a:rPr lang="en-US" sz="2000" b="1" i="1">
                                <a:solidFill>
                                  <a:srgbClr val="DB8D46"/>
                                </a:solidFill>
                                <a:latin typeface="Cambria Math" panose="02040503050406030204" pitchFamily="18" charset="0"/>
                                <a:ea typeface="Cambria Math" panose="02040503050406030204" pitchFamily="18" charset="0"/>
                                <a:cs typeface="Courier New" panose="02070309020205020404" pitchFamily="49" charset="0"/>
                              </a:rPr>
                            </m:ctrlPr>
                          </m:sSupPr>
                          <m:e>
                            <m:r>
                              <a:rPr lang="en-US" sz="2000" b="1" i="1">
                                <a:solidFill>
                                  <a:srgbClr val="DB8D46"/>
                                </a:solidFill>
                                <a:latin typeface="Cambria Math" panose="02040503050406030204" pitchFamily="18" charset="0"/>
                                <a:ea typeface="Cambria Math" panose="02040503050406030204" pitchFamily="18" charset="0"/>
                                <a:cs typeface="Courier New" panose="02070309020205020404" pitchFamily="49" charset="0"/>
                              </a:rPr>
                              <m:t>𝟏𝟎</m:t>
                            </m:r>
                          </m:e>
                          <m:sup>
                            <m:r>
                              <a:rPr lang="en-US" sz="2000" b="1" i="1" smtClean="0">
                                <a:solidFill>
                                  <a:srgbClr val="DB8D46"/>
                                </a:solidFill>
                                <a:latin typeface="Cambria Math" panose="02040503050406030204" pitchFamily="18" charset="0"/>
                                <a:ea typeface="Cambria Math" panose="02040503050406030204" pitchFamily="18" charset="0"/>
                                <a:cs typeface="Courier New" panose="02070309020205020404" pitchFamily="49" charset="0"/>
                              </a:rPr>
                              <m:t>𝟒</m:t>
                            </m:r>
                          </m:sup>
                        </m:sSup>
                        <m:sSub>
                          <m:sSubPr>
                            <m:ctrlPr>
                              <a:rPr lang="en-US" sz="2000" b="1" i="1">
                                <a:solidFill>
                                  <a:srgbClr val="DB8D46"/>
                                </a:solidFill>
                                <a:latin typeface="Cambria Math" panose="02040503050406030204" pitchFamily="18" charset="0"/>
                                <a:cs typeface="Courier New" panose="02070309020205020404" pitchFamily="49" charset="0"/>
                              </a:rPr>
                            </m:ctrlPr>
                          </m:sSubPr>
                          <m:e>
                            <m:r>
                              <a:rPr lang="en-US" sz="2000" b="1" i="1">
                                <a:solidFill>
                                  <a:srgbClr val="DB8D46"/>
                                </a:solidFill>
                                <a:latin typeface="Cambria Math" panose="02040503050406030204" pitchFamily="18" charset="0"/>
                                <a:cs typeface="Courier New" panose="02070309020205020404" pitchFamily="49" charset="0"/>
                              </a:rPr>
                              <m:t>𝑴</m:t>
                            </m:r>
                          </m:e>
                          <m:sub>
                            <m:r>
                              <a:rPr lang="en-US" sz="2000" b="1" i="1">
                                <a:solidFill>
                                  <a:srgbClr val="DB8D46"/>
                                </a:solidFill>
                                <a:latin typeface="Cambria Math" panose="02040503050406030204" pitchFamily="18" charset="0"/>
                                <a:ea typeface="Cambria Math" panose="02040503050406030204" pitchFamily="18" charset="0"/>
                                <a:cs typeface="Courier New" panose="02070309020205020404" pitchFamily="49" charset="0"/>
                              </a:rPr>
                              <m:t>⨀</m:t>
                            </m:r>
                          </m:sub>
                        </m:sSub>
                      </m:oMath>
                    </m:oMathPara>
                  </a14:m>
                  <a:endParaRPr lang="en-US" sz="2000" b="1" dirty="0">
                    <a:latin typeface="Courier New" panose="02070309020205020404" pitchFamily="49" charset="0"/>
                    <a:cs typeface="Courier New" panose="02070309020205020404" pitchFamily="49" charset="0"/>
                  </a:endParaRPr>
                </a:p>
                <a:p>
                  <a:pPr lvl="1"/>
                  <a:endParaRPr lang="en-US" dirty="0"/>
                </a:p>
                <a:p>
                  <a:endParaRPr lang="en-US" dirty="0"/>
                </a:p>
                <a:p>
                  <a:endParaRPr lang="en-US" dirty="0"/>
                </a:p>
                <a:p>
                  <a:endParaRPr lang="en-US" dirty="0"/>
                </a:p>
              </p:txBody>
            </p:sp>
          </mc:Choice>
          <mc:Fallback>
            <p:sp>
              <p:nvSpPr>
                <p:cNvPr id="6" name="Content Placeholder 2">
                  <a:extLst>
                    <a:ext uri="{FF2B5EF4-FFF2-40B4-BE49-F238E27FC236}">
                      <a16:creationId xmlns:a16="http://schemas.microsoft.com/office/drawing/2014/main" id="{31CA4B73-64DC-4931-E309-E6E9886462E6}"/>
                    </a:ext>
                  </a:extLst>
                </p:cNvPr>
                <p:cNvSpPr txBox="1">
                  <a:spLocks noRot="1" noChangeAspect="1" noMove="1" noResize="1" noEditPoints="1" noAdjustHandles="1" noChangeArrowheads="1" noChangeShapeType="1" noTextEdit="1"/>
                </p:cNvSpPr>
                <p:nvPr/>
              </p:nvSpPr>
              <p:spPr>
                <a:xfrm>
                  <a:off x="798776" y="5861411"/>
                  <a:ext cx="5545666" cy="485601"/>
                </a:xfrm>
                <a:prstGeom prst="rect">
                  <a:avLst/>
                </a:prstGeom>
                <a:blipFill>
                  <a:blip r:embed="rId6"/>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31F661C7-1627-E807-120A-358454CB65BF}"/>
              </a:ext>
            </a:extLst>
          </p:cNvPr>
          <p:cNvGrpSpPr/>
          <p:nvPr/>
        </p:nvGrpSpPr>
        <p:grpSpPr>
          <a:xfrm>
            <a:off x="1763120" y="1345536"/>
            <a:ext cx="2971401" cy="5311516"/>
            <a:chOff x="-4459023" y="1546484"/>
            <a:chExt cx="2971401" cy="5311516"/>
          </a:xfrm>
        </p:grpSpPr>
        <p:pic>
          <p:nvPicPr>
            <p:cNvPr id="10" name="Picture 9" descr="A graph of a graph of a number of different colored lines&#10;&#10;AI-generated content may be incorrect.">
              <a:extLst>
                <a:ext uri="{FF2B5EF4-FFF2-40B4-BE49-F238E27FC236}">
                  <a16:creationId xmlns:a16="http://schemas.microsoft.com/office/drawing/2014/main" id="{1D129F23-ECEE-ABDD-CA7A-229387D507A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459023" y="1546484"/>
              <a:ext cx="2971401" cy="5311516"/>
            </a:xfrm>
            <a:prstGeom prst="rect">
              <a:avLst/>
            </a:prstGeom>
          </p:spPr>
        </p:pic>
        <p:cxnSp>
          <p:nvCxnSpPr>
            <p:cNvPr id="11" name="Straight Arrow Connector 10">
              <a:extLst>
                <a:ext uri="{FF2B5EF4-FFF2-40B4-BE49-F238E27FC236}">
                  <a16:creationId xmlns:a16="http://schemas.microsoft.com/office/drawing/2014/main" id="{5325DC21-A476-C3FC-7E36-83386CA6B396}"/>
                </a:ext>
              </a:extLst>
            </p:cNvPr>
            <p:cNvCxnSpPr>
              <a:cxnSpLocks/>
            </p:cNvCxnSpPr>
            <p:nvPr/>
          </p:nvCxnSpPr>
          <p:spPr>
            <a:xfrm>
              <a:off x="-3309696" y="4519048"/>
              <a:ext cx="672746" cy="334488"/>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6D0A844-6E4C-1B45-B38D-BA0575AD56C3}"/>
                </a:ext>
              </a:extLst>
            </p:cNvPr>
            <p:cNvCxnSpPr>
              <a:cxnSpLocks/>
            </p:cNvCxnSpPr>
            <p:nvPr/>
          </p:nvCxnSpPr>
          <p:spPr>
            <a:xfrm flipH="1">
              <a:off x="-2297513" y="4519048"/>
              <a:ext cx="470453" cy="327671"/>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0854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FFF"/>
        </a:solidFill>
        <a:effectLst/>
      </p:bgPr>
    </p:bg>
    <p:spTree>
      <p:nvGrpSpPr>
        <p:cNvPr id="1" name="">
          <a:extLst>
            <a:ext uri="{FF2B5EF4-FFF2-40B4-BE49-F238E27FC236}">
              <a16:creationId xmlns:a16="http://schemas.microsoft.com/office/drawing/2014/main" id="{29C10D89-5B73-1335-CD5F-B0A482F540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1C2F8-AAD6-4CFE-B245-311F2F8C3BED}"/>
              </a:ext>
            </a:extLst>
          </p:cNvPr>
          <p:cNvSpPr>
            <a:spLocks noGrp="1"/>
          </p:cNvSpPr>
          <p:nvPr>
            <p:ph type="title"/>
          </p:nvPr>
        </p:nvSpPr>
        <p:spPr/>
        <p:txBody>
          <a:bodyPr/>
          <a:lstStyle/>
          <a:p>
            <a:r>
              <a:rPr lang="en-US" b="1" dirty="0"/>
              <a:t>Analytic Argument + Inner Region Inflow</a:t>
            </a:r>
          </a:p>
        </p:txBody>
      </p:sp>
      <p:sp>
        <p:nvSpPr>
          <p:cNvPr id="9" name="Content Placeholder 2">
            <a:extLst>
              <a:ext uri="{FF2B5EF4-FFF2-40B4-BE49-F238E27FC236}">
                <a16:creationId xmlns:a16="http://schemas.microsoft.com/office/drawing/2014/main" id="{CD4A6D89-6BEE-24D8-D0CF-1135F70817EE}"/>
              </a:ext>
            </a:extLst>
          </p:cNvPr>
          <p:cNvSpPr txBox="1">
            <a:spLocks/>
          </p:cNvSpPr>
          <p:nvPr/>
        </p:nvSpPr>
        <p:spPr>
          <a:xfrm>
            <a:off x="838201" y="1825625"/>
            <a:ext cx="48910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a:p>
            <a:endParaRPr lang="en-US" dirty="0"/>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69B831AB-E233-980E-A9F0-F69CCFACB1CD}"/>
                  </a:ext>
                </a:extLst>
              </p:cNvPr>
              <p:cNvSpPr>
                <a:spLocks noGrp="1"/>
              </p:cNvSpPr>
              <p:nvPr>
                <p:ph idx="1"/>
              </p:nvPr>
            </p:nvSpPr>
            <p:spPr>
              <a:xfrm>
                <a:off x="838201" y="1825625"/>
                <a:ext cx="5468470" cy="4351338"/>
              </a:xfrm>
            </p:spPr>
            <p:txBody>
              <a:bodyPr>
                <a:normAutofit fontScale="92500" lnSpcReduction="20000"/>
              </a:bodyPr>
              <a:lstStyle/>
              <a:p>
                <a:r>
                  <a:rPr lang="en-US" sz="3000" dirty="0">
                    <a:cs typeface="Courier New" panose="02070309020205020404" pitchFamily="49" charset="0"/>
                  </a:rPr>
                  <a:t>relation between </a:t>
                </a:r>
                <a14:m>
                  <m:oMath xmlns:m="http://schemas.openxmlformats.org/officeDocument/2006/math">
                    <m:sSub>
                      <m:sSubPr>
                        <m:ctrlPr>
                          <a:rPr lang="en-US" sz="3000" i="1" smtClean="0">
                            <a:latin typeface="Cambria Math" panose="02040503050406030204" pitchFamily="18" charset="0"/>
                            <a:cs typeface="Courier New" panose="02070309020205020404" pitchFamily="49" charset="0"/>
                          </a:rPr>
                        </m:ctrlPr>
                      </m:sSubPr>
                      <m:e>
                        <m:r>
                          <a:rPr lang="en-US" sz="3000" b="0" i="1" smtClean="0">
                            <a:latin typeface="Cambria Math" panose="02040503050406030204" pitchFamily="18" charset="0"/>
                            <a:cs typeface="Courier New" panose="02070309020205020404" pitchFamily="49" charset="0"/>
                          </a:rPr>
                          <m:t>𝑅</m:t>
                        </m:r>
                      </m:e>
                      <m:sub>
                        <m:r>
                          <a:rPr lang="en-US" sz="3000" b="0" i="1" smtClean="0">
                            <a:latin typeface="Cambria Math" panose="02040503050406030204" pitchFamily="18" charset="0"/>
                            <a:cs typeface="Courier New" panose="02070309020205020404" pitchFamily="49" charset="0"/>
                          </a:rPr>
                          <m:t>𝐵</m:t>
                        </m:r>
                      </m:sub>
                    </m:sSub>
                  </m:oMath>
                </a14:m>
                <a:r>
                  <a:rPr lang="en-US" sz="3000" dirty="0">
                    <a:cs typeface="Courier New" panose="02070309020205020404" pitchFamily="49" charset="0"/>
                  </a:rPr>
                  <a:t> and </a:t>
                </a:r>
                <a14:m>
                  <m:oMath xmlns:m="http://schemas.openxmlformats.org/officeDocument/2006/math">
                    <m:sSub>
                      <m:sSubPr>
                        <m:ctrlPr>
                          <a:rPr lang="en-US" sz="3000" i="1">
                            <a:latin typeface="Cambria Math" panose="02040503050406030204" pitchFamily="18" charset="0"/>
                            <a:cs typeface="Courier New" panose="02070309020205020404" pitchFamily="49" charset="0"/>
                          </a:rPr>
                        </m:ctrlPr>
                      </m:sSubPr>
                      <m:e>
                        <m:r>
                          <a:rPr lang="en-US" sz="3000" i="1">
                            <a:latin typeface="Cambria Math" panose="02040503050406030204" pitchFamily="18" charset="0"/>
                            <a:cs typeface="Courier New" panose="02070309020205020404" pitchFamily="49" charset="0"/>
                          </a:rPr>
                          <m:t>𝑅</m:t>
                        </m:r>
                      </m:e>
                      <m:sub>
                        <m:r>
                          <a:rPr lang="en-US" sz="3000" b="0" i="1" smtClean="0">
                            <a:latin typeface="Cambria Math" panose="02040503050406030204" pitchFamily="18" charset="0"/>
                            <a:cs typeface="Courier New" panose="02070309020205020404" pitchFamily="49" charset="0"/>
                          </a:rPr>
                          <m:t>𝐻𝐼𝐼</m:t>
                        </m:r>
                      </m:sub>
                    </m:sSub>
                  </m:oMath>
                </a14:m>
                <a:r>
                  <a:rPr lang="en-US" sz="3000" dirty="0">
                    <a:cs typeface="Courier New" panose="02070309020205020404" pitchFamily="49" charset="0"/>
                  </a:rPr>
                  <a:t> important in determining steady hyper-Eddington accretion phase </a:t>
                </a:r>
                <a:endParaRPr lang="en-US" sz="3500" dirty="0">
                  <a:latin typeface="Courier New" panose="02070309020205020404" pitchFamily="49" charset="0"/>
                  <a:cs typeface="Courier New" panose="02070309020205020404" pitchFamily="49" charset="0"/>
                </a:endParaRPr>
              </a:p>
              <a:p>
                <a:pPr lvl="1"/>
                <a:r>
                  <a:rPr lang="en-US" dirty="0"/>
                  <a:t>for </a:t>
                </a:r>
                <a14:m>
                  <m:oMath xmlns:m="http://schemas.openxmlformats.org/officeDocument/2006/math">
                    <m:sSub>
                      <m:sSubPr>
                        <m:ctrlPr>
                          <a:rPr lang="en-US" i="1" smtClean="0">
                            <a:latin typeface="Cambria Math" panose="02040503050406030204" pitchFamily="18" charset="0"/>
                            <a:cs typeface="Courier New" panose="02070309020205020404" pitchFamily="49" charset="0"/>
                          </a:rPr>
                        </m:ctrlPr>
                      </m:sSubPr>
                      <m:e>
                        <m:r>
                          <a:rPr lang="en-US" i="1">
                            <a:latin typeface="Cambria Math" panose="02040503050406030204" pitchFamily="18" charset="0"/>
                            <a:cs typeface="Courier New" panose="02070309020205020404" pitchFamily="49" charset="0"/>
                          </a:rPr>
                          <m:t>𝑅</m:t>
                        </m:r>
                      </m:e>
                      <m:sub>
                        <m:r>
                          <a:rPr lang="en-US" b="0" i="1" smtClean="0">
                            <a:latin typeface="Cambria Math" panose="02040503050406030204" pitchFamily="18" charset="0"/>
                            <a:cs typeface="Courier New" panose="02070309020205020404" pitchFamily="49" charset="0"/>
                          </a:rPr>
                          <m:t>𝐻𝐼𝐼</m:t>
                        </m:r>
                      </m:sub>
                    </m:sSub>
                    <m:r>
                      <a:rPr lang="en-US" b="0" i="1" smtClean="0">
                        <a:latin typeface="Cambria Math" panose="02040503050406030204" pitchFamily="18" charset="0"/>
                        <a:ea typeface="Cambria Math" panose="02040503050406030204" pitchFamily="18" charset="0"/>
                        <a:cs typeface="Courier New" panose="02070309020205020404" pitchFamily="49" charset="0"/>
                      </a:rPr>
                      <m:t>≲</m:t>
                    </m:r>
                  </m:oMath>
                </a14:m>
                <a:r>
                  <a:rPr lang="en-US" dirty="0">
                    <a:cs typeface="Courier New" panose="02070309020205020404" pitchFamily="49" charset="0"/>
                  </a:rPr>
                  <a:t> </a:t>
                </a:r>
                <a14:m>
                  <m:oMath xmlns:m="http://schemas.openxmlformats.org/officeDocument/2006/math">
                    <m:sSub>
                      <m:sSubPr>
                        <m:ctrlPr>
                          <a:rPr lang="en-US" i="1">
                            <a:latin typeface="Cambria Math" panose="02040503050406030204" pitchFamily="18" charset="0"/>
                            <a:cs typeface="Courier New" panose="02070309020205020404" pitchFamily="49" charset="0"/>
                          </a:rPr>
                        </m:ctrlPr>
                      </m:sSubPr>
                      <m:e>
                        <m:r>
                          <a:rPr lang="en-US" i="1">
                            <a:latin typeface="Cambria Math" panose="02040503050406030204" pitchFamily="18" charset="0"/>
                            <a:cs typeface="Courier New" panose="02070309020205020404" pitchFamily="49" charset="0"/>
                          </a:rPr>
                          <m:t>𝑅</m:t>
                        </m:r>
                      </m:e>
                      <m:sub>
                        <m:r>
                          <a:rPr lang="en-US" i="1">
                            <a:latin typeface="Cambria Math" panose="02040503050406030204" pitchFamily="18" charset="0"/>
                            <a:cs typeface="Courier New" panose="02070309020205020404" pitchFamily="49" charset="0"/>
                          </a:rPr>
                          <m:t>𝐵</m:t>
                        </m:r>
                      </m:sub>
                    </m:sSub>
                  </m:oMath>
                </a14:m>
                <a:r>
                  <a:rPr lang="en-US" dirty="0">
                    <a:cs typeface="Courier New" panose="02070309020205020404" pitchFamily="49" charset="0"/>
                  </a:rPr>
                  <a:t> :</a:t>
                </a:r>
              </a:p>
              <a:p>
                <a:pPr lvl="2"/>
                <a14:m>
                  <m:oMath xmlns:m="http://schemas.openxmlformats.org/officeDocument/2006/math">
                    <m:sSub>
                      <m:sSubPr>
                        <m:ctrlPr>
                          <a:rPr lang="en-US" i="1" smtClean="0">
                            <a:latin typeface="Cambria Math" panose="02040503050406030204" pitchFamily="18" charset="0"/>
                            <a:cs typeface="Courier New" panose="02070309020205020404" pitchFamily="49" charset="0"/>
                          </a:rPr>
                        </m:ctrlPr>
                      </m:sSubPr>
                      <m:e>
                        <m:r>
                          <a:rPr lang="en-US" i="1">
                            <a:latin typeface="Cambria Math" panose="02040503050406030204" pitchFamily="18" charset="0"/>
                            <a:cs typeface="Courier New" panose="02070309020205020404" pitchFamily="49" charset="0"/>
                          </a:rPr>
                          <m:t>𝑅</m:t>
                        </m:r>
                      </m:e>
                      <m:sub>
                        <m:r>
                          <a:rPr lang="en-US" b="0" i="1" smtClean="0">
                            <a:latin typeface="Cambria Math" panose="02040503050406030204" pitchFamily="18" charset="0"/>
                            <a:cs typeface="Courier New" panose="02070309020205020404" pitchFamily="49" charset="0"/>
                          </a:rPr>
                          <m:t>𝐻𝐼𝐼</m:t>
                        </m:r>
                      </m:sub>
                    </m:sSub>
                    <m:r>
                      <a:rPr lang="en-US" dirty="0">
                        <a:ea typeface="Cambria Math" panose="02040503050406030204" pitchFamily="18" charset="0"/>
                        <a:cs typeface="Courier New" panose="02070309020205020404" pitchFamily="49" charset="0"/>
                      </a:rPr>
                      <m:t>=</m:t>
                    </m:r>
                    <m:sSup>
                      <m:sSupPr>
                        <m:ctrlPr>
                          <a:rPr lang="en-US" i="1" dirty="0" smtClean="0">
                            <a:latin typeface="Cambria Math" panose="02040503050406030204" pitchFamily="18" charset="0"/>
                            <a:ea typeface="Cambria Math" panose="02040503050406030204" pitchFamily="18" charset="0"/>
                            <a:cs typeface="Courier New" panose="02070309020205020404" pitchFamily="49" charset="0"/>
                          </a:rPr>
                        </m:ctrlPr>
                      </m:sSupPr>
                      <m:e>
                        <m:r>
                          <a:rPr lang="en-US" b="0" i="1" dirty="0" smtClean="0">
                            <a:latin typeface="Cambria Math" panose="02040503050406030204" pitchFamily="18" charset="0"/>
                            <a:ea typeface="Cambria Math" panose="02040503050406030204" pitchFamily="18" charset="0"/>
                            <a:cs typeface="Courier New" panose="02070309020205020404" pitchFamily="49" charset="0"/>
                          </a:rPr>
                          <m:t>(</m:t>
                        </m:r>
                        <m:f>
                          <m:fPr>
                            <m:ctrlPr>
                              <a:rPr lang="en-US" i="1" dirty="0" smtClean="0">
                                <a:latin typeface="Cambria Math" panose="02040503050406030204" pitchFamily="18" charset="0"/>
                                <a:ea typeface="Cambria Math" panose="02040503050406030204" pitchFamily="18" charset="0"/>
                                <a:cs typeface="Courier New" panose="02070309020205020404" pitchFamily="49" charset="0"/>
                              </a:rPr>
                            </m:ctrlPr>
                          </m:fPr>
                          <m:num>
                            <m:sSub>
                              <m:sSubPr>
                                <m:ctrlPr>
                                  <a:rPr lang="en-US" i="1" dirty="0" smtClean="0">
                                    <a:latin typeface="Cambria Math" panose="02040503050406030204" pitchFamily="18" charset="0"/>
                                    <a:ea typeface="Cambria Math" panose="02040503050406030204" pitchFamily="18" charset="0"/>
                                    <a:cs typeface="Courier New" panose="02070309020205020404" pitchFamily="49" charset="0"/>
                                  </a:rPr>
                                </m:ctrlPr>
                              </m:sSubPr>
                              <m:e>
                                <m:r>
                                  <a:rPr lang="en-US" b="0" i="1" dirty="0" smtClean="0">
                                    <a:latin typeface="Cambria Math" panose="02040503050406030204" pitchFamily="18" charset="0"/>
                                    <a:ea typeface="Cambria Math" panose="02040503050406030204" pitchFamily="18" charset="0"/>
                                    <a:cs typeface="Courier New" panose="02070309020205020404" pitchFamily="49" charset="0"/>
                                  </a:rPr>
                                  <m:t>𝑄</m:t>
                                </m:r>
                              </m:e>
                              <m:sub>
                                <m:r>
                                  <a:rPr lang="en-US" b="0" i="1" dirty="0" smtClean="0">
                                    <a:latin typeface="Cambria Math" panose="02040503050406030204" pitchFamily="18" charset="0"/>
                                    <a:ea typeface="Cambria Math" panose="02040503050406030204" pitchFamily="18" charset="0"/>
                                    <a:cs typeface="Courier New" panose="02070309020205020404" pitchFamily="49" charset="0"/>
                                  </a:rPr>
                                  <m:t>𝑖𝑜𝑛</m:t>
                                </m:r>
                              </m:sub>
                            </m:sSub>
                          </m:num>
                          <m:den>
                            <m:r>
                              <a:rPr lang="en-US" b="0" i="1" dirty="0" smtClean="0">
                                <a:latin typeface="Cambria Math" panose="02040503050406030204" pitchFamily="18" charset="0"/>
                                <a:ea typeface="Cambria Math" panose="02040503050406030204" pitchFamily="18" charset="0"/>
                                <a:cs typeface="Courier New" panose="02070309020205020404" pitchFamily="49" charset="0"/>
                              </a:rPr>
                              <m:t>4</m:t>
                            </m:r>
                            <m:r>
                              <a:rPr lang="en-US" b="0" i="1" dirty="0" smtClean="0">
                                <a:latin typeface="Cambria Math" panose="02040503050406030204" pitchFamily="18" charset="0"/>
                                <a:ea typeface="Cambria Math" panose="02040503050406030204" pitchFamily="18" charset="0"/>
                                <a:cs typeface="Courier New" panose="02070309020205020404" pitchFamily="49" charset="0"/>
                              </a:rPr>
                              <m:t>𝜋</m:t>
                            </m:r>
                            <m:sSub>
                              <m:sSubPr>
                                <m:ctrlPr>
                                  <a:rPr lang="en-US" b="0" i="1" dirty="0" smtClean="0">
                                    <a:latin typeface="Cambria Math" panose="02040503050406030204" pitchFamily="18" charset="0"/>
                                    <a:ea typeface="Cambria Math" panose="02040503050406030204" pitchFamily="18" charset="0"/>
                                    <a:cs typeface="Courier New" panose="02070309020205020404" pitchFamily="49" charset="0"/>
                                  </a:rPr>
                                </m:ctrlPr>
                              </m:sSubPr>
                              <m:e>
                                <m:r>
                                  <a:rPr lang="en-US" b="0" i="1" dirty="0" smtClean="0">
                                    <a:latin typeface="Cambria Math" panose="02040503050406030204" pitchFamily="18" charset="0"/>
                                    <a:ea typeface="Cambria Math" panose="02040503050406030204" pitchFamily="18" charset="0"/>
                                    <a:cs typeface="Courier New" panose="02070309020205020404" pitchFamily="49" charset="0"/>
                                  </a:rPr>
                                  <m:t>𝛼</m:t>
                                </m:r>
                              </m:e>
                              <m:sub>
                                <m:r>
                                  <a:rPr lang="en-US" b="0" i="1" dirty="0" smtClean="0">
                                    <a:latin typeface="Cambria Math" panose="02040503050406030204" pitchFamily="18" charset="0"/>
                                    <a:ea typeface="Cambria Math" panose="02040503050406030204" pitchFamily="18" charset="0"/>
                                    <a:cs typeface="Courier New" panose="02070309020205020404" pitchFamily="49" charset="0"/>
                                  </a:rPr>
                                  <m:t>𝑟𝑒𝑐</m:t>
                                </m:r>
                                <m:r>
                                  <a:rPr lang="en-US" b="0" i="1" dirty="0" smtClean="0">
                                    <a:latin typeface="Cambria Math" panose="02040503050406030204" pitchFamily="18" charset="0"/>
                                    <a:ea typeface="Cambria Math" panose="02040503050406030204" pitchFamily="18" charset="0"/>
                                    <a:cs typeface="Courier New" panose="02070309020205020404" pitchFamily="49" charset="0"/>
                                  </a:rPr>
                                  <m:t>,</m:t>
                                </m:r>
                                <m:r>
                                  <a:rPr lang="en-US" b="0" i="1" dirty="0" smtClean="0">
                                    <a:latin typeface="Cambria Math" panose="02040503050406030204" pitchFamily="18" charset="0"/>
                                    <a:ea typeface="Cambria Math" panose="02040503050406030204" pitchFamily="18" charset="0"/>
                                    <a:cs typeface="Courier New" panose="02070309020205020404" pitchFamily="49" charset="0"/>
                                  </a:rPr>
                                  <m:t>𝐵</m:t>
                                </m:r>
                              </m:sub>
                            </m:sSub>
                            <m:sSubSup>
                              <m:sSubSupPr>
                                <m:ctrlPr>
                                  <a:rPr lang="en-US" b="0" i="1" dirty="0" smtClean="0">
                                    <a:latin typeface="Cambria Math" panose="02040503050406030204" pitchFamily="18" charset="0"/>
                                    <a:ea typeface="Cambria Math" panose="02040503050406030204" pitchFamily="18" charset="0"/>
                                    <a:cs typeface="Courier New" panose="02070309020205020404" pitchFamily="49" charset="0"/>
                                  </a:rPr>
                                </m:ctrlPr>
                              </m:sSubSupPr>
                              <m:e>
                                <m:r>
                                  <a:rPr lang="en-US" b="0" i="1" dirty="0" smtClean="0">
                                    <a:latin typeface="Cambria Math" panose="02040503050406030204" pitchFamily="18" charset="0"/>
                                    <a:ea typeface="Cambria Math" panose="02040503050406030204" pitchFamily="18" charset="0"/>
                                    <a:cs typeface="Courier New" panose="02070309020205020404" pitchFamily="49" charset="0"/>
                                  </a:rPr>
                                  <m:t>𝑛</m:t>
                                </m:r>
                              </m:e>
                              <m:sub>
                                <m:r>
                                  <a:rPr lang="en-US" b="0" i="1" dirty="0" smtClean="0">
                                    <a:latin typeface="Cambria Math" panose="02040503050406030204" pitchFamily="18" charset="0"/>
                                    <a:ea typeface="Cambria Math" panose="02040503050406030204" pitchFamily="18" charset="0"/>
                                    <a:cs typeface="Courier New" panose="02070309020205020404" pitchFamily="49" charset="0"/>
                                  </a:rPr>
                                  <m:t>∞</m:t>
                                </m:r>
                              </m:sub>
                              <m:sup>
                                <m:r>
                                  <a:rPr lang="en-US" b="0" i="1" dirty="0" smtClean="0">
                                    <a:latin typeface="Cambria Math" panose="02040503050406030204" pitchFamily="18" charset="0"/>
                                    <a:ea typeface="Cambria Math" panose="02040503050406030204" pitchFamily="18" charset="0"/>
                                    <a:cs typeface="Courier New" panose="02070309020205020404" pitchFamily="49" charset="0"/>
                                  </a:rPr>
                                  <m:t>2</m:t>
                                </m:r>
                              </m:sup>
                            </m:sSubSup>
                          </m:den>
                        </m:f>
                        <m:r>
                          <a:rPr lang="en-US" b="0" i="1" dirty="0" smtClean="0">
                            <a:latin typeface="Cambria Math" panose="02040503050406030204" pitchFamily="18" charset="0"/>
                            <a:ea typeface="Cambria Math" panose="02040503050406030204" pitchFamily="18" charset="0"/>
                            <a:cs typeface="Courier New" panose="02070309020205020404" pitchFamily="49" charset="0"/>
                          </a:rPr>
                          <m:t>)</m:t>
                        </m:r>
                      </m:e>
                      <m:sup>
                        <m:r>
                          <a:rPr lang="en-US" b="0" i="1" dirty="0" smtClean="0">
                            <a:latin typeface="Cambria Math" panose="02040503050406030204" pitchFamily="18" charset="0"/>
                            <a:ea typeface="Cambria Math" panose="02040503050406030204" pitchFamily="18" charset="0"/>
                            <a:cs typeface="Courier New" panose="02070309020205020404" pitchFamily="49" charset="0"/>
                          </a:rPr>
                          <m:t>1/3</m:t>
                        </m:r>
                      </m:sup>
                    </m:sSup>
                  </m:oMath>
                </a14:m>
                <a:r>
                  <a:rPr lang="en-US" dirty="0">
                    <a:cs typeface="Courier New" panose="02070309020205020404" pitchFamily="49" charset="0"/>
                  </a:rPr>
                  <a:t>, </a:t>
                </a:r>
                <a14:m>
                  <m:oMath xmlns:m="http://schemas.openxmlformats.org/officeDocument/2006/math">
                    <m:sSub>
                      <m:sSubPr>
                        <m:ctrlPr>
                          <a:rPr lang="en-US" i="1" dirty="0">
                            <a:latin typeface="Cambria Math" panose="02040503050406030204" pitchFamily="18" charset="0"/>
                            <a:ea typeface="Cambria Math" panose="02040503050406030204" pitchFamily="18" charset="0"/>
                            <a:cs typeface="Courier New" panose="02070309020205020404" pitchFamily="49" charset="0"/>
                          </a:rPr>
                        </m:ctrlPr>
                      </m:sSubPr>
                      <m:e>
                        <m:r>
                          <a:rPr lang="en-US" i="1" dirty="0">
                            <a:latin typeface="Cambria Math" panose="02040503050406030204" pitchFamily="18" charset="0"/>
                            <a:ea typeface="Cambria Math" panose="02040503050406030204" pitchFamily="18" charset="0"/>
                            <a:cs typeface="Courier New" panose="02070309020205020404" pitchFamily="49" charset="0"/>
                          </a:rPr>
                          <m:t>𝑄</m:t>
                        </m:r>
                      </m:e>
                      <m:sub>
                        <m:r>
                          <a:rPr lang="en-US" i="1" dirty="0">
                            <a:latin typeface="Cambria Math" panose="02040503050406030204" pitchFamily="18" charset="0"/>
                            <a:ea typeface="Cambria Math" panose="02040503050406030204" pitchFamily="18" charset="0"/>
                            <a:cs typeface="Courier New" panose="02070309020205020404" pitchFamily="49" charset="0"/>
                          </a:rPr>
                          <m:t>𝑖𝑜𝑛</m:t>
                        </m:r>
                      </m:sub>
                    </m:sSub>
                    <m:r>
                      <a:rPr lang="en-US" i="1" dirty="0" smtClean="0">
                        <a:latin typeface="Cambria Math" panose="02040503050406030204" pitchFamily="18" charset="0"/>
                        <a:ea typeface="Cambria Math" panose="02040503050406030204" pitchFamily="18" charset="0"/>
                        <a:cs typeface="Courier New" panose="02070309020205020404" pitchFamily="49" charset="0"/>
                      </a:rPr>
                      <m:t>∝</m:t>
                    </m:r>
                    <m:r>
                      <a:rPr lang="en-US" b="0" i="1" dirty="0" smtClean="0">
                        <a:latin typeface="Cambria Math" panose="02040503050406030204" pitchFamily="18" charset="0"/>
                        <a:ea typeface="Cambria Math" panose="02040503050406030204" pitchFamily="18" charset="0"/>
                        <a:cs typeface="Courier New" panose="02070309020205020404" pitchFamily="49" charset="0"/>
                      </a:rPr>
                      <m:t>𝐿</m:t>
                    </m:r>
                  </m:oMath>
                </a14:m>
                <a:endParaRPr lang="en-US" dirty="0">
                  <a:cs typeface="Courier New" panose="02070309020205020404" pitchFamily="49" charset="0"/>
                </a:endParaRPr>
              </a:p>
              <a:p>
                <a:pPr lvl="2"/>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𝑚</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𝐵</m:t>
                            </m:r>
                          </m:sub>
                        </m:sSub>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r>
                              <a:rPr lang="en-US" b="0" i="1" smtClean="0">
                                <a:latin typeface="Cambria Math" panose="02040503050406030204" pitchFamily="18" charset="0"/>
                              </a:rPr>
                              <m:t>𝐸𝑑𝑑</m:t>
                            </m:r>
                          </m:sub>
                        </m:sSub>
                      </m:den>
                    </m:f>
                    <m:r>
                      <a:rPr lang="en-US" b="0" i="1" smtClean="0">
                        <a:latin typeface="Cambria Math" panose="02040503050406030204" pitchFamily="18" charset="0"/>
                        <a:ea typeface="Cambria Math" panose="02040503050406030204" pitchFamily="18" charset="0"/>
                      </a:rPr>
                      <m:t>≳4.6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a14:m>
                <a:endParaRPr lang="en-US" dirty="0"/>
              </a:p>
              <a:p>
                <a:pPr lvl="2"/>
                <a:r>
                  <a:rPr lang="en-US" dirty="0"/>
                  <a:t>lack of radiative feedback at </a:t>
                </a:r>
                <a14:m>
                  <m:oMath xmlns:m="http://schemas.openxmlformats.org/officeDocument/2006/math">
                    <m:sSub>
                      <m:sSubPr>
                        <m:ctrlPr>
                          <a:rPr lang="en-US" i="1" smtClean="0">
                            <a:latin typeface="Cambria Math" panose="02040503050406030204" pitchFamily="18" charset="0"/>
                            <a:cs typeface="Courier New" panose="02070309020205020404" pitchFamily="49" charset="0"/>
                          </a:rPr>
                        </m:ctrlPr>
                      </m:sSubPr>
                      <m:e>
                        <m:r>
                          <a:rPr lang="en-US" i="1">
                            <a:latin typeface="Cambria Math" panose="02040503050406030204" pitchFamily="18" charset="0"/>
                            <a:cs typeface="Courier New" panose="02070309020205020404" pitchFamily="49" charset="0"/>
                          </a:rPr>
                          <m:t>𝑅</m:t>
                        </m:r>
                      </m:e>
                      <m:sub>
                        <m:r>
                          <a:rPr lang="en-US" i="1">
                            <a:latin typeface="Cambria Math" panose="02040503050406030204" pitchFamily="18" charset="0"/>
                            <a:cs typeface="Courier New" panose="02070309020205020404" pitchFamily="49" charset="0"/>
                          </a:rPr>
                          <m:t>𝐵</m:t>
                        </m:r>
                      </m:sub>
                    </m:sSub>
                  </m:oMath>
                </a14:m>
                <a:r>
                  <a:rPr lang="en-US" dirty="0">
                    <a:cs typeface="Courier New" panose="02070309020205020404" pitchFamily="49" charset="0"/>
                  </a:rPr>
                  <a:t> </a:t>
                </a:r>
                <a:endParaRPr lang="en-US" dirty="0"/>
              </a:p>
              <a:p>
                <a:pPr lvl="1"/>
                <a:endParaRPr lang="en-US" dirty="0"/>
              </a:p>
              <a:p>
                <a:r>
                  <a:rPr lang="en-US" dirty="0"/>
                  <a:t>find that at sub-Eddington luminosities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𝑝h</m:t>
                        </m:r>
                      </m:sub>
                    </m:sSub>
                    <m:r>
                      <a:rPr lang="en-US" b="0" i="1" smtClean="0">
                        <a:latin typeface="Cambria Math" panose="02040503050406030204" pitchFamily="18" charset="0"/>
                        <a:ea typeface="Cambria Math" panose="02040503050406030204" pitchFamily="18" charset="0"/>
                      </a:rPr>
                      <m:t>~0.6</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𝐸𝑑𝑑</m:t>
                        </m:r>
                      </m:sub>
                    </m:sSub>
                  </m:oMath>
                </a14:m>
                <a:r>
                  <a:rPr lang="en-US" dirty="0"/>
                  <a:t>) advection dominates inward radiation flow</a:t>
                </a:r>
              </a:p>
              <a:p>
                <a:endParaRPr lang="en-US" dirty="0"/>
              </a:p>
              <a:p>
                <a:endParaRPr lang="en-US" dirty="0"/>
              </a:p>
              <a:p>
                <a:endParaRPr lang="en-US" dirty="0"/>
              </a:p>
            </p:txBody>
          </p:sp>
        </mc:Choice>
        <mc:Fallback>
          <p:sp>
            <p:nvSpPr>
              <p:cNvPr id="10" name="Content Placeholder 2">
                <a:extLst>
                  <a:ext uri="{FF2B5EF4-FFF2-40B4-BE49-F238E27FC236}">
                    <a16:creationId xmlns:a16="http://schemas.microsoft.com/office/drawing/2014/main" id="{69B831AB-E233-980E-A9F0-F69CCFACB1CD}"/>
                  </a:ext>
                </a:extLst>
              </p:cNvPr>
              <p:cNvSpPr>
                <a:spLocks noGrp="1" noRot="1" noChangeAspect="1" noMove="1" noResize="1" noEditPoints="1" noAdjustHandles="1" noChangeArrowheads="1" noChangeShapeType="1" noTextEdit="1"/>
              </p:cNvSpPr>
              <p:nvPr>
                <p:ph idx="1"/>
              </p:nvPr>
            </p:nvSpPr>
            <p:spPr>
              <a:xfrm>
                <a:off x="838201" y="1825625"/>
                <a:ext cx="5468470" cy="4351338"/>
              </a:xfrm>
              <a:blipFill>
                <a:blip r:embed="rId3"/>
                <a:stretch>
                  <a:fillRect l="-2088" t="-3779" r="-464" b="-2907"/>
                </a:stretch>
              </a:blipFill>
            </p:spPr>
            <p:txBody>
              <a:bodyPr/>
              <a:lstStyle/>
              <a:p>
                <a:r>
                  <a:rPr lang="en-US">
                    <a:noFill/>
                  </a:rPr>
                  <a:t> </a:t>
                </a:r>
              </a:p>
            </p:txBody>
          </p:sp>
        </mc:Fallback>
      </mc:AlternateContent>
      <p:pic>
        <p:nvPicPr>
          <p:cNvPr id="14" name="Picture 13" descr="A graph of luminosity&#10;&#10;AI-generated content may be incorrect.">
            <a:extLst>
              <a:ext uri="{FF2B5EF4-FFF2-40B4-BE49-F238E27FC236}">
                <a16:creationId xmlns:a16="http://schemas.microsoft.com/office/drawing/2014/main" id="{BB23E47D-65E1-141D-57C2-B9775745B17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272602" y="1367565"/>
            <a:ext cx="3821166" cy="4809398"/>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B988F5E-6C02-A980-1CED-DDE3F57CED51}"/>
                  </a:ext>
                </a:extLst>
              </p:cNvPr>
              <p:cNvSpPr txBox="1"/>
              <p:nvPr/>
            </p:nvSpPr>
            <p:spPr>
              <a:xfrm>
                <a:off x="7724160" y="6059871"/>
                <a:ext cx="3369608" cy="433004"/>
              </a:xfrm>
              <a:prstGeom prst="rect">
                <a:avLst/>
              </a:prstGeom>
              <a:noFill/>
            </p:spPr>
            <p:txBody>
              <a:bodyPr wrap="square">
                <a:spAutoFit/>
              </a:bodyPr>
              <a:lstStyle/>
              <a:p>
                <a14:m>
                  <m:oMath xmlns:m="http://schemas.openxmlformats.org/officeDocument/2006/math">
                    <m:sSub>
                      <m:sSubPr>
                        <m:ctrlPr>
                          <a:rPr lang="en-US" b="1" i="1" smtClean="0">
                            <a:solidFill>
                              <a:srgbClr val="E3555E"/>
                            </a:solidFill>
                            <a:latin typeface="Cambria Math" panose="02040503050406030204" pitchFamily="18" charset="0"/>
                          </a:rPr>
                        </m:ctrlPr>
                      </m:sSubPr>
                      <m:e>
                        <m:r>
                          <a:rPr lang="en-US" b="1" i="1" smtClean="0">
                            <a:solidFill>
                              <a:srgbClr val="E3555E"/>
                            </a:solidFill>
                            <a:latin typeface="Cambria Math" panose="02040503050406030204" pitchFamily="18" charset="0"/>
                          </a:rPr>
                          <m:t>𝑳</m:t>
                        </m:r>
                      </m:e>
                      <m:sub>
                        <m:r>
                          <m:rPr>
                            <m:nor/>
                          </m:rPr>
                          <a:rPr lang="en-US" b="1" i="0" smtClean="0">
                            <a:solidFill>
                              <a:srgbClr val="E3555E"/>
                            </a:solidFill>
                            <a:latin typeface="Cambria Math" panose="02040503050406030204" pitchFamily="18" charset="0"/>
                          </a:rPr>
                          <m:t>rest</m:t>
                        </m:r>
                      </m:sub>
                    </m:sSub>
                    <m:r>
                      <a:rPr lang="en-US" b="1"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rPr>
                          <m:t> </m:t>
                        </m:r>
                        <m:r>
                          <a:rPr lang="en-US" b="1" i="1" smtClean="0">
                            <a:solidFill>
                              <a:srgbClr val="58D75C"/>
                            </a:solidFill>
                            <a:latin typeface="Cambria Math" panose="02040503050406030204" pitchFamily="18" charset="0"/>
                          </a:rPr>
                          <m:t>𝑳</m:t>
                        </m:r>
                      </m:e>
                      <m:sub>
                        <m:r>
                          <m:rPr>
                            <m:nor/>
                          </m:rPr>
                          <a:rPr lang="en-US" b="1" i="0" smtClean="0">
                            <a:solidFill>
                              <a:srgbClr val="58D75C"/>
                            </a:solidFill>
                            <a:latin typeface="Cambria Math" panose="02040503050406030204" pitchFamily="18" charset="0"/>
                          </a:rPr>
                          <m:t>comoving</m:t>
                        </m:r>
                      </m:sub>
                    </m:sSub>
                    <m:r>
                      <a:rPr lang="en-US" b="1"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rPr>
                          <m:t> </m:t>
                        </m:r>
                        <m:r>
                          <a:rPr lang="en-US" b="1" i="1" smtClean="0">
                            <a:solidFill>
                              <a:srgbClr val="4A4ACC"/>
                            </a:solidFill>
                            <a:latin typeface="Cambria Math" panose="02040503050406030204" pitchFamily="18" charset="0"/>
                          </a:rPr>
                          <m:t>𝑳</m:t>
                        </m:r>
                      </m:e>
                      <m:sub>
                        <m:r>
                          <m:rPr>
                            <m:nor/>
                          </m:rPr>
                          <a:rPr lang="en-US" b="1" i="0" smtClean="0">
                            <a:solidFill>
                              <a:srgbClr val="4A4ACC"/>
                            </a:solidFill>
                            <a:latin typeface="Cambria Math" panose="02040503050406030204" pitchFamily="18" charset="0"/>
                          </a:rPr>
                          <m:t>advection</m:t>
                        </m:r>
                      </m:sub>
                    </m:sSub>
                  </m:oMath>
                </a14:m>
                <a:r>
                  <a:rPr lang="en-US" b="1" dirty="0"/>
                  <a:t> </a:t>
                </a:r>
              </a:p>
            </p:txBody>
          </p:sp>
        </mc:Choice>
        <mc:Fallback xmlns="">
          <p:sp>
            <p:nvSpPr>
              <p:cNvPr id="16" name="TextBox 15">
                <a:extLst>
                  <a:ext uri="{FF2B5EF4-FFF2-40B4-BE49-F238E27FC236}">
                    <a16:creationId xmlns:a16="http://schemas.microsoft.com/office/drawing/2014/main" id="{9B988F5E-6C02-A980-1CED-DDE3F57CED51}"/>
                  </a:ext>
                </a:extLst>
              </p:cNvPr>
              <p:cNvSpPr txBox="1">
                <a:spLocks noRot="1" noChangeAspect="1" noMove="1" noResize="1" noEditPoints="1" noAdjustHandles="1" noChangeArrowheads="1" noChangeShapeType="1" noTextEdit="1"/>
              </p:cNvSpPr>
              <p:nvPr/>
            </p:nvSpPr>
            <p:spPr>
              <a:xfrm>
                <a:off x="7724160" y="6059871"/>
                <a:ext cx="3369608" cy="433004"/>
              </a:xfrm>
              <a:prstGeom prst="rect">
                <a:avLst/>
              </a:prstGeom>
              <a:blipFill>
                <a:blip r:embed="rId5"/>
                <a:stretch>
                  <a:fillRect b="-11429"/>
                </a:stretch>
              </a:blipFill>
            </p:spPr>
            <p:txBody>
              <a:bodyPr/>
              <a:lstStyle/>
              <a:p>
                <a:r>
                  <a:rPr lang="en-US">
                    <a:noFill/>
                  </a:rPr>
                  <a:t> </a:t>
                </a:r>
              </a:p>
            </p:txBody>
          </p:sp>
        </mc:Fallback>
      </mc:AlternateContent>
    </p:spTree>
    <p:extLst>
      <p:ext uri="{BB962C8B-B14F-4D97-AF65-F5344CB8AC3E}">
        <p14:creationId xmlns:p14="http://schemas.microsoft.com/office/powerpoint/2010/main" val="39880664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10438</TotalTime>
  <Words>3318</Words>
  <Application>Microsoft Macintosh PowerPoint</Application>
  <PresentationFormat>Widescreen</PresentationFormat>
  <Paragraphs>277</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Display</vt:lpstr>
      <vt:lpstr>Arial</vt:lpstr>
      <vt:lpstr>Cambria Math</vt:lpstr>
      <vt:lpstr>Courier New</vt:lpstr>
      <vt:lpstr>Office Theme</vt:lpstr>
      <vt:lpstr>Hyper-Eddington accretion flows on to massive BHs</vt:lpstr>
      <vt:lpstr>Motivation</vt:lpstr>
      <vt:lpstr>Previous BH Accretion Solutions</vt:lpstr>
      <vt:lpstr>Simulation Set Up</vt:lpstr>
      <vt:lpstr>Simulation Set Up II</vt:lpstr>
      <vt:lpstr>Trapping Model</vt:lpstr>
      <vt:lpstr>Results: Ordinary Stellar Remnant BH (100M_⨀)</vt:lpstr>
      <vt:lpstr>Results: Critical Accretion Rate (Higher BH mass)</vt:lpstr>
      <vt:lpstr>Analytic Argument + Inner Region Inflow</vt:lpstr>
      <vt:lpstr>Implications for SMBH Seeds</vt:lpstr>
      <vt:lpstr>Observational Signatures</vt:lpstr>
      <vt:lpstr>Summary + Caveats</vt:lpstr>
      <vt:lpstr>Fermi Problem: How many hyper-Eddington BHs could we possibly observe with JWST?</vt:lpstr>
      <vt:lpstr>Fermi Problem: How many hyper-Eddington BHs could we possibly observe with JWST?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Ana Lam</dc:creator>
  <cp:lastModifiedBy>Ana Lam</cp:lastModifiedBy>
  <cp:revision>5</cp:revision>
  <cp:lastPrinted>2025-05-20T16:21:05Z</cp:lastPrinted>
  <dcterms:created xsi:type="dcterms:W3CDTF">2025-05-12T18:45:45Z</dcterms:created>
  <dcterms:modified xsi:type="dcterms:W3CDTF">2025-05-20T19:31:07Z</dcterms:modified>
</cp:coreProperties>
</file>